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0"/>
  </p:notesMasterIdLst>
  <p:handoutMasterIdLst>
    <p:handoutMasterId r:id="rId21"/>
  </p:handoutMasterIdLst>
  <p:sldIdLst>
    <p:sldId id="289" r:id="rId5"/>
    <p:sldId id="298" r:id="rId6"/>
    <p:sldId id="299" r:id="rId7"/>
    <p:sldId id="307" r:id="rId8"/>
    <p:sldId id="308" r:id="rId9"/>
    <p:sldId id="301" r:id="rId10"/>
    <p:sldId id="315" r:id="rId11"/>
    <p:sldId id="309" r:id="rId12"/>
    <p:sldId id="310" r:id="rId13"/>
    <p:sldId id="313" r:id="rId14"/>
    <p:sldId id="311" r:id="rId15"/>
    <p:sldId id="314" r:id="rId16"/>
    <p:sldId id="316" r:id="rId17"/>
    <p:sldId id="312" r:id="rId18"/>
    <p:sldId id="277" r:id="rId19"/>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4" userDrawn="1">
          <p15:clr>
            <a:srgbClr val="A4A3A4"/>
          </p15:clr>
        </p15:guide>
        <p15:guide id="3" pos="408" userDrawn="1">
          <p15:clr>
            <a:srgbClr val="A4A3A4"/>
          </p15:clr>
        </p15:guide>
        <p15:guide id="4" orient="horz" pos="432" userDrawn="1">
          <p15:clr>
            <a:srgbClr val="A4A3A4"/>
          </p15:clr>
        </p15:guide>
        <p15:guide id="5" pos="727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5172"/>
    <a:srgbClr val="0D3047"/>
    <a:srgbClr val="0B2B41"/>
    <a:srgbClr val="114263"/>
    <a:srgbClr val="401918"/>
    <a:srgbClr val="731F1C"/>
    <a:srgbClr val="AB678E"/>
    <a:srgbClr val="B2606E"/>
    <a:srgbClr val="CA929B"/>
    <a:srgbClr val="248CD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E8B1032C-EA38-4F05-BA0D-38AFFFC7BED3}">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65704" autoAdjust="0"/>
  </p:normalViewPr>
  <p:slideViewPr>
    <p:cSldViewPr snapToGrid="0">
      <p:cViewPr varScale="1">
        <p:scale>
          <a:sx n="56" d="100"/>
          <a:sy n="56" d="100"/>
        </p:scale>
        <p:origin x="1714" y="48"/>
      </p:cViewPr>
      <p:guideLst>
        <p:guide orient="horz" pos="2160"/>
        <p:guide pos="3864"/>
        <p:guide pos="408"/>
        <p:guide orient="horz" pos="432"/>
        <p:guide pos="7272"/>
      </p:guideLst>
    </p:cSldViewPr>
  </p:slideViewPr>
  <p:notesTextViewPr>
    <p:cViewPr>
      <p:scale>
        <a:sx n="1" d="1"/>
        <a:sy n="1" d="1"/>
      </p:scale>
      <p:origin x="0" y="0"/>
    </p:cViewPr>
  </p:notesTextViewPr>
  <p:notesViewPr>
    <p:cSldViewPr snapToGrid="0">
      <p:cViewPr varScale="1">
        <p:scale>
          <a:sx n="86" d="100"/>
          <a:sy n="86" d="100"/>
        </p:scale>
        <p:origin x="300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2E18523F-AC55-4A96-BCAA-B1643086398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6369D026-9EA8-4612-B08D-A04E3131FB0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713741-5466-4294-8EEA-091546152741}" type="datetimeFigureOut">
              <a:rPr lang="es-ES" smtClean="0"/>
              <a:t>28/05/2021</a:t>
            </a:fld>
            <a:endParaRPr lang="es-ES"/>
          </a:p>
        </p:txBody>
      </p:sp>
      <p:sp>
        <p:nvSpPr>
          <p:cNvPr id="4" name="Marcador de pie de página 3">
            <a:extLst>
              <a:ext uri="{FF2B5EF4-FFF2-40B4-BE49-F238E27FC236}">
                <a16:creationId xmlns:a16="http://schemas.microsoft.com/office/drawing/2014/main" id="{09AF8D1C-C782-46BB-81A0-EE60403AADD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15E4849C-C831-4E22-967B-5B69709BEFB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A72C46-0AD4-41DC-B111-882819DE2F46}" type="slidenum">
              <a:rPr lang="es-ES" smtClean="0"/>
              <a:t>‹Nº›</a:t>
            </a:fld>
            <a:endParaRPr lang="es-ES"/>
          </a:p>
        </p:txBody>
      </p:sp>
    </p:spTree>
    <p:extLst>
      <p:ext uri="{BB962C8B-B14F-4D97-AF65-F5344CB8AC3E}">
        <p14:creationId xmlns:p14="http://schemas.microsoft.com/office/powerpoint/2010/main" val="2843481145"/>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3.png>
</file>

<file path=ppt/media/image18.png>
</file>

<file path=ppt/media/image2.png>
</file>

<file path=ppt/media/image21.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48C12B-85F7-4E4C-A3B5-3B4CEEAE6A00}" type="datetimeFigureOut">
              <a:rPr lang="es-ES" smtClean="0"/>
              <a:t>28/05/2021</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0" dirty="0"/>
              <a:t>Editar estilos de texto del patrón</a:t>
            </a:r>
            <a:endParaRPr lang="es-ES" dirty="0"/>
          </a:p>
          <a:p>
            <a:pPr lvl="1"/>
            <a:r>
              <a:rPr lang="es-ES" dirty="0"/>
              <a:t>Segundo nivel</a:t>
            </a:r>
          </a:p>
          <a:p>
            <a:pPr lvl="2"/>
            <a:r>
              <a:rPr lang="es-ES" dirty="0"/>
              <a:t>Tercer nivel</a:t>
            </a:r>
          </a:p>
          <a:p>
            <a:pPr lvl="3"/>
            <a:r>
              <a:rPr lang="es-ES" dirty="0"/>
              <a:t>Cuarto nivel</a:t>
            </a:r>
          </a:p>
          <a:p>
            <a:pPr lvl="4"/>
            <a:r>
              <a:rPr lang="es-ES"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8B8399-5CE9-4AF3-B21F-15CC16B1DBE3}" type="slidenum">
              <a:rPr lang="es-ES" smtClean="0"/>
              <a:t>‹Nº›</a:t>
            </a:fld>
            <a:endParaRPr lang="es-ES" dirty="0"/>
          </a:p>
        </p:txBody>
      </p:sp>
    </p:spTree>
    <p:extLst>
      <p:ext uri="{BB962C8B-B14F-4D97-AF65-F5344CB8AC3E}">
        <p14:creationId xmlns:p14="http://schemas.microsoft.com/office/powerpoint/2010/main" val="29953364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1</a:t>
            </a:fld>
            <a:endParaRPr lang="es-ES"/>
          </a:p>
        </p:txBody>
      </p:sp>
    </p:spTree>
    <p:extLst>
      <p:ext uri="{BB962C8B-B14F-4D97-AF65-F5344CB8AC3E}">
        <p14:creationId xmlns:p14="http://schemas.microsoft.com/office/powerpoint/2010/main" val="14332605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800" b="0" i="0" u="none" strike="noStrike" baseline="0" dirty="0">
                <a:solidFill>
                  <a:srgbClr val="000000"/>
                </a:solidFill>
                <a:latin typeface="Arial" panose="020B0604020202020204" pitchFamily="34" charset="0"/>
              </a:rPr>
              <a:t>Es común en redes sociales que sean redes de mundo pequeño, redes en las que, aunque la mayoría de los nodos son vecinos entre sí, puede llegarse de un nodo a otro usando un número relativamente pequeño de saltos. </a:t>
            </a:r>
          </a:p>
          <a:p>
            <a:endParaRPr lang="es-ES" sz="1800" b="0" i="0" u="none" strike="noStrike" baseline="0" dirty="0">
              <a:solidFill>
                <a:srgbClr val="000000"/>
              </a:solidFill>
              <a:latin typeface="Arial" panose="020B0604020202020204" pitchFamily="34" charset="0"/>
            </a:endParaRPr>
          </a:p>
          <a:p>
            <a:r>
              <a:rPr lang="es-ES" sz="1800" b="0" i="0" u="none" strike="noStrike" baseline="0" dirty="0">
                <a:solidFill>
                  <a:srgbClr val="000000"/>
                </a:solidFill>
                <a:latin typeface="Arial" panose="020B0604020202020204" pitchFamily="34" charset="0"/>
              </a:rPr>
              <a:t>Como resultado del cálculo anterior obtenemos el valor 4.078. Como este valor es inferior a la distancia media de nuestra red, no se trata de una mundo </a:t>
            </a:r>
            <a:r>
              <a:rPr lang="es-ES" sz="1800" b="0" i="0" u="none" strike="noStrike" baseline="0" dirty="0" err="1">
                <a:solidFill>
                  <a:srgbClr val="000000"/>
                </a:solidFill>
                <a:latin typeface="Arial" panose="020B0604020202020204" pitchFamily="34" charset="0"/>
              </a:rPr>
              <a:t>ultra-pequeño</a:t>
            </a:r>
            <a:r>
              <a:rPr lang="es-ES" sz="1800" b="0" i="0" u="none" strike="noStrike" baseline="0" dirty="0">
                <a:solidFill>
                  <a:srgbClr val="000000"/>
                </a:solidFill>
                <a:latin typeface="Arial" panose="020B0604020202020204" pitchFamily="34" charset="0"/>
              </a:rPr>
              <a:t>, sino que es de un mundo pequeño. </a:t>
            </a:r>
            <a:endParaRPr lang="es-ES" dirty="0"/>
          </a:p>
        </p:txBody>
      </p:sp>
      <p:sp>
        <p:nvSpPr>
          <p:cNvPr id="4" name="Marcador de número de diapositiva 3"/>
          <p:cNvSpPr>
            <a:spLocks noGrp="1"/>
          </p:cNvSpPr>
          <p:nvPr>
            <p:ph type="sldNum" sz="quarter" idx="5"/>
          </p:nvPr>
        </p:nvSpPr>
        <p:spPr/>
        <p:txBody>
          <a:bodyPr/>
          <a:lstStyle/>
          <a:p>
            <a:fld id="{888B8399-5CE9-4AF3-B21F-15CC16B1DBE3}" type="slidenum">
              <a:rPr lang="es-ES" smtClean="0"/>
              <a:t>10</a:t>
            </a:fld>
            <a:endParaRPr lang="es-ES"/>
          </a:p>
        </p:txBody>
      </p:sp>
    </p:spTree>
    <p:extLst>
      <p:ext uri="{BB962C8B-B14F-4D97-AF65-F5344CB8AC3E}">
        <p14:creationId xmlns:p14="http://schemas.microsoft.com/office/powerpoint/2010/main" val="24404986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Básicamente nuestro problema ha sido el siguiente:</a:t>
            </a:r>
          </a:p>
          <a:p>
            <a:endParaRPr lang="es-ES" dirty="0"/>
          </a:p>
          <a:p>
            <a:r>
              <a:rPr lang="es-ES" dirty="0"/>
              <a:t>Toda la red se construye a partir de los tres </a:t>
            </a:r>
            <a:r>
              <a:rPr lang="es-ES" dirty="0" err="1"/>
              <a:t>hubs</a:t>
            </a:r>
            <a:r>
              <a:rPr lang="es-ES" dirty="0"/>
              <a:t> que hemos mencionado anteriormente, el resto de usuarios no han interaccionado a partir de otros tweet sino que se han dedicado a comentar a partir de estos tres o cuatro. Además, tenemos que tener en cuenta que al utilizar el hashtag #EURO2020 no solo nos restringimos a nivel nacional, sino que incluye todas las selecciones a nivel europeo.</a:t>
            </a:r>
          </a:p>
          <a:p>
            <a:endParaRPr lang="es-ES" dirty="0"/>
          </a:p>
          <a:p>
            <a:r>
              <a:rPr lang="es-ES" dirty="0"/>
              <a:t>En la primera gráfica se muestran el número de nodos que actúan como nexo de unión (intermediación). Como podemos ver, la mayoría se centran en la zona del primer intervalo de la gráfica lo que provoca que la inmensa mayoría no tienen un papel crucial en los caminos donde participan.</a:t>
            </a:r>
          </a:p>
          <a:p>
            <a:endParaRPr lang="es-ES" dirty="0"/>
          </a:p>
          <a:p>
            <a:pPr algn="l"/>
            <a:r>
              <a:rPr lang="es-ES" dirty="0"/>
              <a:t>En la segunda gráfica se muestra la importancia de los usuarios en función de la relevancia de sus vecinos. </a:t>
            </a:r>
            <a:r>
              <a:rPr lang="es-ES" sz="1800" b="0" i="0" u="none" strike="noStrike" baseline="0" dirty="0">
                <a:latin typeface="ArialMT"/>
              </a:rPr>
              <a:t>Como podemos apreciar en la gráfica, la mayoría de los nodos tienen una baja importancia debido a que se encuentran conectados con usuarios nada relevantes.</a:t>
            </a:r>
            <a:endParaRPr lang="es-ES" dirty="0"/>
          </a:p>
          <a:p>
            <a:endParaRPr lang="es-ES" dirty="0"/>
          </a:p>
          <a:p>
            <a:endParaRPr lang="es-ES" dirty="0"/>
          </a:p>
        </p:txBody>
      </p:sp>
      <p:sp>
        <p:nvSpPr>
          <p:cNvPr id="4" name="Marcador de número de diapositiva 3"/>
          <p:cNvSpPr>
            <a:spLocks noGrp="1"/>
          </p:cNvSpPr>
          <p:nvPr>
            <p:ph type="sldNum" sz="quarter" idx="5"/>
          </p:nvPr>
        </p:nvSpPr>
        <p:spPr/>
        <p:txBody>
          <a:bodyPr/>
          <a:lstStyle/>
          <a:p>
            <a:fld id="{888B8399-5CE9-4AF3-B21F-15CC16B1DBE3}" type="slidenum">
              <a:rPr lang="es-ES" smtClean="0"/>
              <a:t>11</a:t>
            </a:fld>
            <a:endParaRPr lang="es-ES"/>
          </a:p>
        </p:txBody>
      </p:sp>
    </p:spTree>
    <p:extLst>
      <p:ext uri="{BB962C8B-B14F-4D97-AF65-F5344CB8AC3E}">
        <p14:creationId xmlns:p14="http://schemas.microsoft.com/office/powerpoint/2010/main" val="6617512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800" b="0" i="0" u="none" strike="noStrike" baseline="0" dirty="0">
                <a:solidFill>
                  <a:srgbClr val="000000"/>
                </a:solidFill>
                <a:latin typeface="Arial" panose="020B0604020202020204" pitchFamily="34" charset="0"/>
              </a:rPr>
              <a:t>En la siguiente imagen puede apreciarse como en la mayoría de los casos los usuarios no reciben muchas interacciones a sus </a:t>
            </a:r>
            <a:r>
              <a:rPr lang="es-ES" sz="1800" b="0" i="1" u="none" strike="noStrike" baseline="0" dirty="0">
                <a:solidFill>
                  <a:srgbClr val="000000"/>
                </a:solidFill>
                <a:latin typeface="Arial" panose="020B0604020202020204" pitchFamily="34" charset="0"/>
              </a:rPr>
              <a:t>“tweets”</a:t>
            </a:r>
            <a:r>
              <a:rPr lang="es-ES" sz="1800" b="0" i="0" u="none" strike="noStrike" baseline="0" dirty="0">
                <a:solidFill>
                  <a:srgbClr val="000000"/>
                </a:solidFill>
                <a:latin typeface="Arial" panose="020B0604020202020204" pitchFamily="34" charset="0"/>
              </a:rPr>
              <a:t>. En relación con ello podemos estudiar la transitividad de la red. </a:t>
            </a:r>
          </a:p>
          <a:p>
            <a:endParaRPr lang="es-ES" sz="1800" b="0" i="0" u="none" strike="noStrike" baseline="0" dirty="0">
              <a:solidFill>
                <a:srgbClr val="000000"/>
              </a:solidFill>
              <a:latin typeface="Arial" panose="020B0604020202020204" pitchFamily="34" charset="0"/>
            </a:endParaRPr>
          </a:p>
          <a:p>
            <a:r>
              <a:rPr lang="es-ES" sz="1800" b="0" i="0" u="none" strike="noStrike" baseline="0" dirty="0">
                <a:solidFill>
                  <a:srgbClr val="000000"/>
                </a:solidFill>
                <a:latin typeface="Arial" panose="020B0604020202020204" pitchFamily="34" charset="0"/>
              </a:rPr>
              <a:t>En las redes sociales, la transitividad lleva a grafos más densos, es decir más cercanos a un grafo completo. Por tanto, esta transitividad puede ser medida fijándonos en como de cerca está nuestro grafo de ser completo, utilizando para ello el coeficiente de clustering de nodos. </a:t>
            </a:r>
          </a:p>
          <a:p>
            <a:endParaRPr lang="es-ES" sz="1800" b="0" i="0" u="none" strike="noStrike" baseline="0" dirty="0">
              <a:solidFill>
                <a:srgbClr val="000000"/>
              </a:solidFill>
              <a:latin typeface="Arial" panose="020B0604020202020204" pitchFamily="34" charset="0"/>
            </a:endParaRPr>
          </a:p>
          <a:p>
            <a:r>
              <a:rPr lang="es-ES" sz="1800" b="0" i="0" u="none" strike="noStrike" baseline="0" dirty="0">
                <a:solidFill>
                  <a:srgbClr val="000000"/>
                </a:solidFill>
                <a:latin typeface="Arial" panose="020B0604020202020204" pitchFamily="34" charset="0"/>
              </a:rPr>
              <a:t>Es habitual que en redes sociales se considera alto un valor medio de coeficiente clustering de entorno al 0.6, en ese caso indicaría que la transitividad es alta. Nuestra red tiene un coeficiente de 0.257 lo cual indica una transitividad que comienza a ser bastante baja. </a:t>
            </a:r>
            <a:endParaRPr lang="es-ES" dirty="0"/>
          </a:p>
          <a:p>
            <a:endParaRPr lang="es-ES" dirty="0"/>
          </a:p>
        </p:txBody>
      </p:sp>
      <p:sp>
        <p:nvSpPr>
          <p:cNvPr id="4" name="Marcador de número de diapositiva 3"/>
          <p:cNvSpPr>
            <a:spLocks noGrp="1"/>
          </p:cNvSpPr>
          <p:nvPr>
            <p:ph type="sldNum" sz="quarter" idx="5"/>
          </p:nvPr>
        </p:nvSpPr>
        <p:spPr/>
        <p:txBody>
          <a:bodyPr/>
          <a:lstStyle/>
          <a:p>
            <a:fld id="{888B8399-5CE9-4AF3-B21F-15CC16B1DBE3}" type="slidenum">
              <a:rPr lang="es-ES" smtClean="0"/>
              <a:t>12</a:t>
            </a:fld>
            <a:endParaRPr lang="es-ES"/>
          </a:p>
        </p:txBody>
      </p:sp>
    </p:spTree>
    <p:extLst>
      <p:ext uri="{BB962C8B-B14F-4D97-AF65-F5344CB8AC3E}">
        <p14:creationId xmlns:p14="http://schemas.microsoft.com/office/powerpoint/2010/main" val="37774085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a:p>
            <a:r>
              <a:rPr lang="es-ES" sz="1800" b="0" i="0" u="none" strike="noStrike" baseline="0" dirty="0">
                <a:solidFill>
                  <a:srgbClr val="000000"/>
                </a:solidFill>
                <a:latin typeface="Arial" panose="020B0604020202020204" pitchFamily="34" charset="0"/>
              </a:rPr>
              <a:t>En esta ocasión, los nodos que tienen los colores de tonos azules tienen que recorrer menor distancia que el resto de los nodos para alcanzar el centro de la red. Por otro lado, los nodos con tonos del amarillo al rojizo (azul más cerca, rojo más lejano) sí que tienen que recorrer una distancia mayor, en comparativa de sus vecinos. </a:t>
            </a:r>
          </a:p>
          <a:p>
            <a:endParaRPr lang="es-ES" dirty="0"/>
          </a:p>
          <a:p>
            <a:r>
              <a:rPr lang="es-ES" dirty="0"/>
              <a:t>En esta ocasión como vemos, de nueva esta centralidad se distribuye a lo largo de los </a:t>
            </a:r>
            <a:r>
              <a:rPr lang="es-ES" dirty="0" err="1"/>
              <a:t>hubs</a:t>
            </a:r>
            <a:r>
              <a:rPr lang="es-ES" dirty="0"/>
              <a:t> centrales de los que estamos hablando todo el tiempo.</a:t>
            </a:r>
          </a:p>
        </p:txBody>
      </p:sp>
      <p:sp>
        <p:nvSpPr>
          <p:cNvPr id="4" name="Marcador de número de diapositiva 3"/>
          <p:cNvSpPr>
            <a:spLocks noGrp="1"/>
          </p:cNvSpPr>
          <p:nvPr>
            <p:ph type="sldNum" sz="quarter" idx="5"/>
          </p:nvPr>
        </p:nvSpPr>
        <p:spPr/>
        <p:txBody>
          <a:bodyPr/>
          <a:lstStyle/>
          <a:p>
            <a:fld id="{888B8399-5CE9-4AF3-B21F-15CC16B1DBE3}" type="slidenum">
              <a:rPr lang="es-ES" smtClean="0"/>
              <a:t>13</a:t>
            </a:fld>
            <a:endParaRPr lang="es-ES"/>
          </a:p>
        </p:txBody>
      </p:sp>
    </p:spTree>
    <p:extLst>
      <p:ext uri="{BB962C8B-B14F-4D97-AF65-F5344CB8AC3E}">
        <p14:creationId xmlns:p14="http://schemas.microsoft.com/office/powerpoint/2010/main" val="35272164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800" b="0" i="0" u="none" strike="noStrike" baseline="0" dirty="0">
                <a:solidFill>
                  <a:srgbClr val="000000"/>
                </a:solidFill>
                <a:latin typeface="Arial" panose="020B0604020202020204" pitchFamily="34" charset="0"/>
              </a:rPr>
              <a:t>En la siguiente imagen se muestra el conjunto de comunidades que es capaz de detectar </a:t>
            </a:r>
            <a:r>
              <a:rPr lang="es-ES" sz="1800" b="0" i="1" u="none" strike="noStrike" baseline="0" dirty="0">
                <a:solidFill>
                  <a:srgbClr val="000000"/>
                </a:solidFill>
                <a:latin typeface="Arial" panose="020B0604020202020204" pitchFamily="34" charset="0"/>
              </a:rPr>
              <a:t>“</a:t>
            </a:r>
            <a:r>
              <a:rPr lang="es-ES" sz="1800" b="0" i="1" u="none" strike="noStrike" baseline="0" dirty="0" err="1">
                <a:solidFill>
                  <a:srgbClr val="000000"/>
                </a:solidFill>
                <a:latin typeface="Arial" panose="020B0604020202020204" pitchFamily="34" charset="0"/>
              </a:rPr>
              <a:t>Gephi</a:t>
            </a:r>
            <a:r>
              <a:rPr lang="es-ES" sz="1800" b="0" i="1" u="none" strike="noStrike" baseline="0" dirty="0">
                <a:solidFill>
                  <a:srgbClr val="000000"/>
                </a:solidFill>
                <a:latin typeface="Arial" panose="020B0604020202020204" pitchFamily="34" charset="0"/>
              </a:rPr>
              <a:t>” </a:t>
            </a:r>
            <a:r>
              <a:rPr lang="es-ES" sz="1800" b="0" i="0" u="none" strike="noStrike" baseline="0" dirty="0">
                <a:solidFill>
                  <a:srgbClr val="000000"/>
                </a:solidFill>
                <a:latin typeface="Arial" panose="020B0604020202020204" pitchFamily="34" charset="0"/>
              </a:rPr>
              <a:t>de forma automática. Lo más curioso que he descubierto analizando las comunidades, es que los comentarios relacionados a </a:t>
            </a:r>
            <a:r>
              <a:rPr lang="es-ES" sz="1800" b="0" i="1" u="none" strike="noStrike" baseline="0" dirty="0">
                <a:solidFill>
                  <a:srgbClr val="000000"/>
                </a:solidFill>
                <a:latin typeface="Arial" panose="020B0604020202020204" pitchFamily="34" charset="0"/>
              </a:rPr>
              <a:t>“Sergio Canales” </a:t>
            </a:r>
            <a:r>
              <a:rPr lang="es-ES" sz="1800" b="0" i="0" u="none" strike="noStrike" baseline="0" dirty="0">
                <a:solidFill>
                  <a:srgbClr val="000000"/>
                </a:solidFill>
                <a:latin typeface="Arial" panose="020B0604020202020204" pitchFamily="34" charset="0"/>
              </a:rPr>
              <a:t>representa solo la comunidad de abajo a la izquierda, prácticamente nada respecto al resto.</a:t>
            </a:r>
          </a:p>
          <a:p>
            <a:endParaRPr lang="es-ES" sz="1800" b="0" i="0" u="none" strike="noStrike" baseline="0" dirty="0">
              <a:solidFill>
                <a:srgbClr val="000000"/>
              </a:solidFill>
              <a:latin typeface="Arial" panose="020B0604020202020204" pitchFamily="34" charset="0"/>
            </a:endParaRPr>
          </a:p>
          <a:p>
            <a:r>
              <a:rPr lang="es-ES" sz="1800" b="0" i="0" u="none" strike="noStrike" baseline="0" dirty="0">
                <a:solidFill>
                  <a:srgbClr val="000000"/>
                </a:solidFill>
                <a:latin typeface="Arial" panose="020B0604020202020204" pitchFamily="34" charset="0"/>
              </a:rPr>
              <a:t>En concreto, los dos </a:t>
            </a:r>
            <a:r>
              <a:rPr lang="es-ES" sz="1800" b="0" i="0" u="none" strike="noStrike" baseline="0" dirty="0" err="1">
                <a:solidFill>
                  <a:srgbClr val="000000"/>
                </a:solidFill>
                <a:latin typeface="Arial" panose="020B0604020202020204" pitchFamily="34" charset="0"/>
              </a:rPr>
              <a:t>plugins</a:t>
            </a:r>
            <a:r>
              <a:rPr lang="es-ES" sz="1800" b="0" i="0" u="none" strike="noStrike" baseline="0" dirty="0">
                <a:solidFill>
                  <a:srgbClr val="000000"/>
                </a:solidFill>
                <a:latin typeface="Arial" panose="020B0604020202020204" pitchFamily="34" charset="0"/>
              </a:rPr>
              <a:t> que hemos usado han detectado 36 comunidades como mínimo y 116 como máximo</a:t>
            </a:r>
          </a:p>
          <a:p>
            <a:endParaRPr lang="es-ES" sz="1800" b="0" i="0" u="none" strike="noStrike" baseline="0" dirty="0">
              <a:solidFill>
                <a:srgbClr val="000000"/>
              </a:solidFill>
              <a:latin typeface="Arial" panose="020B0604020202020204" pitchFamily="34" charset="0"/>
            </a:endParaRPr>
          </a:p>
          <a:p>
            <a:r>
              <a:rPr lang="es-ES" sz="1800" b="0" i="0" u="none" strike="noStrike" baseline="0" dirty="0">
                <a:solidFill>
                  <a:srgbClr val="000000"/>
                </a:solidFill>
                <a:latin typeface="Arial" panose="020B0604020202020204" pitchFamily="34" charset="0"/>
              </a:rPr>
              <a:t>La zona malva son los usuarios que han comentado directamente sobre el tweet oficial que hizo la cuenta @sefutbol sobre la convocatoria.</a:t>
            </a:r>
          </a:p>
          <a:p>
            <a:endParaRPr lang="es-ES" sz="1800" b="0" i="0" u="none" strike="noStrike" baseline="0" dirty="0">
              <a:solidFill>
                <a:srgbClr val="000000"/>
              </a:solidFill>
              <a:latin typeface="Arial" panose="020B0604020202020204" pitchFamily="34" charset="0"/>
            </a:endParaRPr>
          </a:p>
          <a:p>
            <a:r>
              <a:rPr lang="es-ES" sz="1800" b="0" i="0" u="none" strike="noStrike" baseline="0" dirty="0">
                <a:solidFill>
                  <a:srgbClr val="000000"/>
                </a:solidFill>
                <a:latin typeface="Arial" panose="020B0604020202020204" pitchFamily="34" charset="0"/>
              </a:rPr>
              <a:t>La zona azul corresponde a los usuarios que comentan sobre el </a:t>
            </a:r>
            <a:r>
              <a:rPr lang="es-ES" sz="1800" b="0" i="0" u="none" strike="noStrike" baseline="0" dirty="0" err="1">
                <a:solidFill>
                  <a:srgbClr val="000000"/>
                </a:solidFill>
                <a:latin typeface="Arial" panose="020B0604020202020204" pitchFamily="34" charset="0"/>
              </a:rPr>
              <a:t>hub</a:t>
            </a:r>
            <a:r>
              <a:rPr lang="es-ES" sz="1800" b="0" i="0" u="none" strike="noStrike" baseline="0" dirty="0">
                <a:solidFill>
                  <a:srgbClr val="000000"/>
                </a:solidFill>
                <a:latin typeface="Arial" panose="020B0604020202020204" pitchFamily="34" charset="0"/>
              </a:rPr>
              <a:t> de </a:t>
            </a:r>
            <a:r>
              <a:rPr lang="es-ES" sz="1800" b="0" i="0" u="none" strike="noStrike" baseline="0" dirty="0" err="1">
                <a:solidFill>
                  <a:srgbClr val="000000"/>
                </a:solidFill>
                <a:latin typeface="Arial" panose="020B0604020202020204" pitchFamily="34" charset="0"/>
              </a:rPr>
              <a:t>aliexpress</a:t>
            </a:r>
            <a:endParaRPr lang="es-ES" sz="1800" b="0" i="0" u="none" strike="noStrike" baseline="0" dirty="0">
              <a:solidFill>
                <a:srgbClr val="000000"/>
              </a:solidFill>
              <a:latin typeface="Arial" panose="020B0604020202020204" pitchFamily="34" charset="0"/>
            </a:endParaRPr>
          </a:p>
          <a:p>
            <a:endParaRPr lang="es-ES" sz="1800" b="0" i="0" u="none" strike="noStrike" baseline="0" dirty="0">
              <a:solidFill>
                <a:srgbClr val="000000"/>
              </a:solidFill>
              <a:latin typeface="Arial" panose="020B0604020202020204" pitchFamily="34" charset="0"/>
            </a:endParaRPr>
          </a:p>
          <a:p>
            <a:r>
              <a:rPr lang="es-ES" sz="1800" b="0" i="0" u="none" strike="noStrike" baseline="0" dirty="0">
                <a:solidFill>
                  <a:srgbClr val="000000"/>
                </a:solidFill>
                <a:latin typeface="Arial" panose="020B0604020202020204" pitchFamily="34" charset="0"/>
              </a:rPr>
              <a:t>Toda la zona de gris son los tweet que corresponden a la critica de la no convocatoria de </a:t>
            </a:r>
            <a:r>
              <a:rPr lang="es-ES" sz="1800" b="0" i="0" u="none" strike="noStrike" baseline="0" dirty="0" err="1">
                <a:solidFill>
                  <a:srgbClr val="000000"/>
                </a:solidFill>
                <a:latin typeface="Arial" panose="020B0604020202020204" pitchFamily="34" charset="0"/>
              </a:rPr>
              <a:t>sergio</a:t>
            </a:r>
            <a:r>
              <a:rPr lang="es-ES" sz="1800" b="0" i="0" u="none" strike="noStrike" baseline="0" dirty="0">
                <a:solidFill>
                  <a:srgbClr val="000000"/>
                </a:solidFill>
                <a:latin typeface="Arial" panose="020B0604020202020204" pitchFamily="34" charset="0"/>
              </a:rPr>
              <a:t> canales</a:t>
            </a:r>
          </a:p>
          <a:p>
            <a:endParaRPr lang="es-ES" sz="1800" b="0" i="0" u="none" strike="noStrike" baseline="0" dirty="0">
              <a:solidFill>
                <a:srgbClr val="000000"/>
              </a:solidFill>
              <a:latin typeface="Arial" panose="020B0604020202020204" pitchFamily="34" charset="0"/>
            </a:endParaRPr>
          </a:p>
          <a:p>
            <a:endParaRPr lang="es-ES" dirty="0"/>
          </a:p>
          <a:p>
            <a:endParaRPr lang="es-ES" dirty="0"/>
          </a:p>
        </p:txBody>
      </p:sp>
      <p:sp>
        <p:nvSpPr>
          <p:cNvPr id="4" name="Marcador de número de diapositiva 3"/>
          <p:cNvSpPr>
            <a:spLocks noGrp="1"/>
          </p:cNvSpPr>
          <p:nvPr>
            <p:ph type="sldNum" sz="quarter" idx="5"/>
          </p:nvPr>
        </p:nvSpPr>
        <p:spPr/>
        <p:txBody>
          <a:bodyPr/>
          <a:lstStyle/>
          <a:p>
            <a:fld id="{888B8399-5CE9-4AF3-B21F-15CC16B1DBE3}" type="slidenum">
              <a:rPr lang="es-ES" smtClean="0"/>
              <a:t>14</a:t>
            </a:fld>
            <a:endParaRPr lang="es-ES"/>
          </a:p>
        </p:txBody>
      </p:sp>
    </p:spTree>
    <p:extLst>
      <p:ext uri="{BB962C8B-B14F-4D97-AF65-F5344CB8AC3E}">
        <p14:creationId xmlns:p14="http://schemas.microsoft.com/office/powerpoint/2010/main" val="9189015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15</a:t>
            </a:fld>
            <a:endParaRPr lang="es-ES"/>
          </a:p>
        </p:txBody>
      </p:sp>
    </p:spTree>
    <p:extLst>
      <p:ext uri="{BB962C8B-B14F-4D97-AF65-F5344CB8AC3E}">
        <p14:creationId xmlns:p14="http://schemas.microsoft.com/office/powerpoint/2010/main" val="7965425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2</a:t>
            </a:fld>
            <a:endParaRPr lang="es-ES"/>
          </a:p>
        </p:txBody>
      </p:sp>
    </p:spTree>
    <p:extLst>
      <p:ext uri="{BB962C8B-B14F-4D97-AF65-F5344CB8AC3E}">
        <p14:creationId xmlns:p14="http://schemas.microsoft.com/office/powerpoint/2010/main" val="1928101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Para empezar, voy a hablar un poco de las herramientas que he utilizado</a:t>
            </a:r>
          </a:p>
          <a:p>
            <a:endParaRPr lang="es-ES" dirty="0"/>
          </a:p>
          <a:p>
            <a:r>
              <a:rPr lang="es-ES" dirty="0"/>
              <a:t>En mi caso la verdad que he sido poco innovador, como herramienta para el análisis de la red he utilizado </a:t>
            </a:r>
            <a:r>
              <a:rPr lang="es-ES" dirty="0" err="1"/>
              <a:t>Gephi</a:t>
            </a:r>
            <a:r>
              <a:rPr lang="es-ES" dirty="0"/>
              <a:t>, sinceramente porque creo que es la más fácil de utilizar.</a:t>
            </a:r>
          </a:p>
          <a:p>
            <a:endParaRPr lang="es-ES" dirty="0"/>
          </a:p>
          <a:p>
            <a:r>
              <a:rPr lang="es-ES" dirty="0"/>
              <a:t>He utilizado Twitter para construir mi red, en las siguientes diapositivas hablaré un poquillo de la temática elegida</a:t>
            </a:r>
          </a:p>
          <a:p>
            <a:endParaRPr lang="es-ES" dirty="0"/>
          </a:p>
          <a:p>
            <a:r>
              <a:rPr lang="es-ES" dirty="0"/>
              <a:t>Por último he utilizado dos </a:t>
            </a:r>
            <a:r>
              <a:rPr lang="es-ES" dirty="0" err="1"/>
              <a:t>plugins</a:t>
            </a:r>
            <a:r>
              <a:rPr lang="es-ES" dirty="0"/>
              <a:t> auxiliares instalados en </a:t>
            </a:r>
            <a:r>
              <a:rPr lang="es-ES" dirty="0" err="1"/>
              <a:t>Gephi</a:t>
            </a:r>
            <a:r>
              <a:rPr lang="es-ES" dirty="0"/>
              <a:t>:</a:t>
            </a:r>
          </a:p>
          <a:p>
            <a:r>
              <a:rPr lang="es-ES" dirty="0"/>
              <a:t>	</a:t>
            </a:r>
          </a:p>
          <a:p>
            <a:r>
              <a:rPr lang="es-ES" dirty="0"/>
              <a:t>	Twitter </a:t>
            </a:r>
            <a:r>
              <a:rPr lang="es-ES" dirty="0" err="1"/>
              <a:t>Streaming</a:t>
            </a:r>
            <a:r>
              <a:rPr lang="es-ES" dirty="0"/>
              <a:t> Importe, que es el que me ha permitido realizar el scrapping de todos los tweets en tiempo real</a:t>
            </a:r>
          </a:p>
          <a:p>
            <a:r>
              <a:rPr lang="es-ES" dirty="0"/>
              <a:t>	</a:t>
            </a:r>
            <a:r>
              <a:rPr lang="es-ES" dirty="0" err="1"/>
              <a:t>Girvan</a:t>
            </a:r>
            <a:r>
              <a:rPr lang="es-ES" dirty="0"/>
              <a:t>-Newman Clustering que es el plugin que he utilizado para el análisis de comunidades extra que se pide en la práctica.</a:t>
            </a:r>
          </a:p>
        </p:txBody>
      </p:sp>
      <p:sp>
        <p:nvSpPr>
          <p:cNvPr id="4" name="Marcador de número de diapositiva 3"/>
          <p:cNvSpPr>
            <a:spLocks noGrp="1"/>
          </p:cNvSpPr>
          <p:nvPr>
            <p:ph type="sldNum" sz="quarter" idx="5"/>
          </p:nvPr>
        </p:nvSpPr>
        <p:spPr/>
        <p:txBody>
          <a:bodyPr/>
          <a:lstStyle/>
          <a:p>
            <a:fld id="{888B8399-5CE9-4AF3-B21F-15CC16B1DBE3}" type="slidenum">
              <a:rPr lang="es-ES" smtClean="0"/>
              <a:t>3</a:t>
            </a:fld>
            <a:endParaRPr lang="es-ES"/>
          </a:p>
        </p:txBody>
      </p:sp>
    </p:spTree>
    <p:extLst>
      <p:ext uri="{BB962C8B-B14F-4D97-AF65-F5344CB8AC3E}">
        <p14:creationId xmlns:p14="http://schemas.microsoft.com/office/powerpoint/2010/main" val="1414091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En cuanto a la temática voy a ser breve</a:t>
            </a:r>
          </a:p>
          <a:p>
            <a:endParaRPr lang="es-ES" dirty="0"/>
          </a:p>
          <a:p>
            <a:r>
              <a:rPr lang="es-ES" dirty="0"/>
              <a:t>El día 24 de mayo Luis Enrique anunció la lista de convocados para la Eurocopa 2020 y como buen bético me dolió que Sergio Canales, uno de nuestros mejores jugadores no fuera convocado.</a:t>
            </a:r>
          </a:p>
          <a:p>
            <a:endParaRPr lang="es-ES" dirty="0"/>
          </a:p>
          <a:p>
            <a:r>
              <a:rPr lang="es-ES" dirty="0"/>
              <a:t>Con este proyecto lo que pretendo averiguar si esta crítica esta reducida a la afición bética o se extiende por toda la comunidad de aficionados a la selección española de futbol.</a:t>
            </a:r>
          </a:p>
          <a:p>
            <a:endParaRPr lang="es-ES" dirty="0"/>
          </a:p>
          <a:p>
            <a:r>
              <a:rPr lang="es-ES" dirty="0"/>
              <a:t>Para la búsqueda de tweet utilice los hashtag #EURO2020, #SergioCanales y las palabras “Sergio Canales” y “Canales”. </a:t>
            </a:r>
          </a:p>
          <a:p>
            <a:endParaRPr lang="es-ES" dirty="0"/>
          </a:p>
          <a:p>
            <a:r>
              <a:rPr lang="es-ES" dirty="0"/>
              <a:t>Me encontré con dos problemas el primero era que en Latinoamérica había un problema enorme con un canal que estaban construyendo por lo que el grafo se estaba construyendo fatal y no tenía nada que ver con lo que estaba buscado. El segundo problema era que Twitter también variaba la búsqueda a “Canal” por lo que toda la temática relacionada con canales de </a:t>
            </a:r>
            <a:r>
              <a:rPr lang="es-ES" dirty="0" err="1"/>
              <a:t>youtubers</a:t>
            </a:r>
            <a:r>
              <a:rPr lang="es-ES" dirty="0"/>
              <a:t>, </a:t>
            </a:r>
            <a:r>
              <a:rPr lang="es-ES" dirty="0" err="1"/>
              <a:t>influences</a:t>
            </a:r>
            <a:r>
              <a:rPr lang="es-ES" dirty="0"/>
              <a:t>, </a:t>
            </a:r>
            <a:r>
              <a:rPr lang="es-ES" dirty="0" err="1"/>
              <a:t>twitch</a:t>
            </a:r>
            <a:r>
              <a:rPr lang="es-ES" dirty="0"/>
              <a:t>, </a:t>
            </a:r>
            <a:r>
              <a:rPr lang="es-ES" dirty="0" err="1"/>
              <a:t>etc</a:t>
            </a:r>
            <a:r>
              <a:rPr lang="es-ES" dirty="0"/>
              <a:t>, también se introducía en mi red</a:t>
            </a:r>
          </a:p>
        </p:txBody>
      </p:sp>
      <p:sp>
        <p:nvSpPr>
          <p:cNvPr id="4" name="Marcador de número de diapositiva 3"/>
          <p:cNvSpPr>
            <a:spLocks noGrp="1"/>
          </p:cNvSpPr>
          <p:nvPr>
            <p:ph type="sldNum" sz="quarter" idx="5"/>
          </p:nvPr>
        </p:nvSpPr>
        <p:spPr/>
        <p:txBody>
          <a:bodyPr/>
          <a:lstStyle/>
          <a:p>
            <a:fld id="{888B8399-5CE9-4AF3-B21F-15CC16B1DBE3}" type="slidenum">
              <a:rPr lang="es-ES" smtClean="0"/>
              <a:t>4</a:t>
            </a:fld>
            <a:endParaRPr lang="es-ES"/>
          </a:p>
        </p:txBody>
      </p:sp>
    </p:spTree>
    <p:extLst>
      <p:ext uri="{BB962C8B-B14F-4D97-AF65-F5344CB8AC3E}">
        <p14:creationId xmlns:p14="http://schemas.microsoft.com/office/powerpoint/2010/main" val="15529082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5</a:t>
            </a:fld>
            <a:endParaRPr lang="es-ES"/>
          </a:p>
        </p:txBody>
      </p:sp>
    </p:spTree>
    <p:extLst>
      <p:ext uri="{BB962C8B-B14F-4D97-AF65-F5344CB8AC3E}">
        <p14:creationId xmlns:p14="http://schemas.microsoft.com/office/powerpoint/2010/main" val="4717860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6</a:t>
            </a:fld>
            <a:endParaRPr lang="es-ES"/>
          </a:p>
        </p:txBody>
      </p:sp>
    </p:spTree>
    <p:extLst>
      <p:ext uri="{BB962C8B-B14F-4D97-AF65-F5344CB8AC3E}">
        <p14:creationId xmlns:p14="http://schemas.microsoft.com/office/powerpoint/2010/main" val="1886713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800" b="0" i="0" u="none" strike="noStrike" baseline="0" dirty="0">
                <a:solidFill>
                  <a:srgbClr val="000000"/>
                </a:solidFill>
                <a:latin typeface="Symbol" panose="05050102010706020507" pitchFamily="18" charset="2"/>
              </a:rPr>
              <a:t>• </a:t>
            </a:r>
            <a:r>
              <a:rPr lang="es-ES" sz="1800" b="0" i="0" u="none" strike="noStrike" baseline="0" dirty="0">
                <a:solidFill>
                  <a:srgbClr val="000000"/>
                </a:solidFill>
                <a:latin typeface="Arial" panose="020B0604020202020204" pitchFamily="34" charset="0"/>
              </a:rPr>
              <a:t>Un </a:t>
            </a:r>
            <a:r>
              <a:rPr lang="es-ES" sz="1800" b="0" i="1" u="none" strike="noStrike" baseline="0" dirty="0">
                <a:solidFill>
                  <a:srgbClr val="000000"/>
                </a:solidFill>
                <a:latin typeface="Arial" panose="020B0604020202020204" pitchFamily="34" charset="0"/>
              </a:rPr>
              <a:t>“tweet” </a:t>
            </a:r>
            <a:r>
              <a:rPr lang="es-ES" sz="1800" b="0" i="0" u="none" strike="noStrike" baseline="0" dirty="0">
                <a:solidFill>
                  <a:srgbClr val="000000"/>
                </a:solidFill>
                <a:latin typeface="Arial" panose="020B0604020202020204" pitchFamily="34" charset="0"/>
              </a:rPr>
              <a:t>se conecta con los enlaces, contenido multimedia y los </a:t>
            </a:r>
            <a:r>
              <a:rPr lang="es-ES" sz="1800" b="0" i="1" u="none" strike="noStrike" baseline="0" dirty="0">
                <a:solidFill>
                  <a:srgbClr val="000000"/>
                </a:solidFill>
                <a:latin typeface="Arial" panose="020B0604020202020204" pitchFamily="34" charset="0"/>
              </a:rPr>
              <a:t>“hashtag</a:t>
            </a:r>
            <a:r>
              <a:rPr lang="es-ES" sz="1800" b="0" i="0" u="none" strike="noStrike" baseline="0" dirty="0">
                <a:solidFill>
                  <a:srgbClr val="000000"/>
                </a:solidFill>
                <a:latin typeface="Arial" panose="020B0604020202020204" pitchFamily="34" charset="0"/>
              </a:rPr>
              <a:t>” que contiene. </a:t>
            </a:r>
          </a:p>
          <a:p>
            <a:r>
              <a:rPr lang="es-ES" sz="1800" b="0" i="0" u="none" strike="noStrike" baseline="0" dirty="0">
                <a:solidFill>
                  <a:srgbClr val="000000"/>
                </a:solidFill>
                <a:latin typeface="Arial" panose="020B0604020202020204" pitchFamily="34" charset="0"/>
              </a:rPr>
              <a:t>• Un </a:t>
            </a:r>
            <a:r>
              <a:rPr lang="es-ES" sz="1800" b="0" i="1" u="none" strike="noStrike" baseline="0" dirty="0">
                <a:solidFill>
                  <a:srgbClr val="000000"/>
                </a:solidFill>
                <a:latin typeface="Arial" panose="020B0604020202020204" pitchFamily="34" charset="0"/>
              </a:rPr>
              <a:t>“tweet” </a:t>
            </a:r>
            <a:r>
              <a:rPr lang="es-ES" sz="1800" b="0" i="0" u="none" strike="noStrike" baseline="0" dirty="0">
                <a:solidFill>
                  <a:srgbClr val="000000"/>
                </a:solidFill>
                <a:latin typeface="Arial" panose="020B0604020202020204" pitchFamily="34" charset="0"/>
              </a:rPr>
              <a:t>conecta con un usuario que lo menciona o hacer un </a:t>
            </a:r>
            <a:r>
              <a:rPr lang="es-ES" sz="1800" b="0" i="1" u="none" strike="noStrike" baseline="0" dirty="0">
                <a:solidFill>
                  <a:srgbClr val="000000"/>
                </a:solidFill>
                <a:latin typeface="Arial" panose="020B0604020202020204" pitchFamily="34" charset="0"/>
              </a:rPr>
              <a:t>“</a:t>
            </a:r>
            <a:r>
              <a:rPr lang="es-ES" sz="1800" b="0" i="1" u="none" strike="noStrike" baseline="0" dirty="0" err="1">
                <a:solidFill>
                  <a:srgbClr val="000000"/>
                </a:solidFill>
                <a:latin typeface="Arial" panose="020B0604020202020204" pitchFamily="34" charset="0"/>
              </a:rPr>
              <a:t>retweet</a:t>
            </a:r>
            <a:r>
              <a:rPr lang="es-ES" sz="1800" b="0" i="1" u="none" strike="noStrike" baseline="0" dirty="0">
                <a:solidFill>
                  <a:srgbClr val="000000"/>
                </a:solidFill>
                <a:latin typeface="Arial" panose="020B0604020202020204" pitchFamily="34" charset="0"/>
              </a:rPr>
              <a:t>” </a:t>
            </a:r>
            <a:r>
              <a:rPr lang="es-ES" sz="1800" b="0" i="0" u="none" strike="noStrike" baseline="0" dirty="0">
                <a:solidFill>
                  <a:srgbClr val="000000"/>
                </a:solidFill>
                <a:latin typeface="Arial" panose="020B0604020202020204" pitchFamily="34" charset="0"/>
              </a:rPr>
              <a:t>de tipo mención. </a:t>
            </a:r>
          </a:p>
          <a:p>
            <a:r>
              <a:rPr lang="es-ES" sz="1800" b="0" i="0" u="none" strike="noStrike" baseline="0" dirty="0">
                <a:solidFill>
                  <a:srgbClr val="000000"/>
                </a:solidFill>
                <a:latin typeface="Arial" panose="020B0604020202020204" pitchFamily="34" charset="0"/>
              </a:rPr>
              <a:t>• Un usuario se conecta con otro al que menciona o hace </a:t>
            </a:r>
            <a:r>
              <a:rPr lang="es-ES" sz="1800" b="0" i="1" u="none" strike="noStrike" baseline="0" dirty="0">
                <a:solidFill>
                  <a:srgbClr val="000000"/>
                </a:solidFill>
                <a:latin typeface="Arial" panose="020B0604020202020204" pitchFamily="34" charset="0"/>
              </a:rPr>
              <a:t>“</a:t>
            </a:r>
            <a:r>
              <a:rPr lang="es-ES" sz="1800" b="0" i="1" u="none" strike="noStrike" baseline="0" dirty="0" err="1">
                <a:solidFill>
                  <a:srgbClr val="000000"/>
                </a:solidFill>
                <a:latin typeface="Arial" panose="020B0604020202020204" pitchFamily="34" charset="0"/>
              </a:rPr>
              <a:t>retweet</a:t>
            </a:r>
            <a:r>
              <a:rPr lang="es-ES" sz="1800" b="0" i="0" u="none" strike="noStrike" baseline="0" dirty="0">
                <a:solidFill>
                  <a:srgbClr val="000000"/>
                </a:solidFill>
                <a:latin typeface="Arial" panose="020B0604020202020204" pitchFamily="34" charset="0"/>
              </a:rPr>
              <a:t>”. </a:t>
            </a:r>
          </a:p>
          <a:p>
            <a:r>
              <a:rPr lang="es-ES" sz="1800" b="0" i="0" u="none" strike="noStrike" baseline="0" dirty="0">
                <a:solidFill>
                  <a:srgbClr val="000000"/>
                </a:solidFill>
                <a:latin typeface="Arial" panose="020B0604020202020204" pitchFamily="34" charset="0"/>
              </a:rPr>
              <a:t>• Un usuario se conecta con el </a:t>
            </a:r>
            <a:r>
              <a:rPr lang="es-ES" sz="1800" b="0" i="1" u="none" strike="noStrike" baseline="0" dirty="0">
                <a:solidFill>
                  <a:srgbClr val="000000"/>
                </a:solidFill>
                <a:latin typeface="Arial" panose="020B0604020202020204" pitchFamily="34" charset="0"/>
              </a:rPr>
              <a:t>“tweet” </a:t>
            </a:r>
            <a:r>
              <a:rPr lang="es-ES" sz="1800" b="0" i="0" u="none" strike="noStrike" baseline="0" dirty="0">
                <a:solidFill>
                  <a:srgbClr val="000000"/>
                </a:solidFill>
                <a:latin typeface="Arial" panose="020B0604020202020204" pitchFamily="34" charset="0"/>
              </a:rPr>
              <a:t>que el mismo publica, hace </a:t>
            </a:r>
            <a:r>
              <a:rPr lang="es-ES" sz="1800" b="0" i="1" u="none" strike="noStrike" baseline="0" dirty="0">
                <a:solidFill>
                  <a:srgbClr val="000000"/>
                </a:solidFill>
                <a:latin typeface="Arial" panose="020B0604020202020204" pitchFamily="34" charset="0"/>
              </a:rPr>
              <a:t>“</a:t>
            </a:r>
            <a:r>
              <a:rPr lang="es-ES" sz="1800" b="0" i="1" u="none" strike="noStrike" baseline="0" dirty="0" err="1">
                <a:solidFill>
                  <a:srgbClr val="000000"/>
                </a:solidFill>
                <a:latin typeface="Arial" panose="020B0604020202020204" pitchFamily="34" charset="0"/>
              </a:rPr>
              <a:t>retweet</a:t>
            </a:r>
            <a:r>
              <a:rPr lang="es-ES" sz="1800" b="0" i="1" u="none" strike="noStrike" baseline="0" dirty="0">
                <a:solidFill>
                  <a:srgbClr val="000000"/>
                </a:solidFill>
                <a:latin typeface="Arial" panose="020B0604020202020204" pitchFamily="34" charset="0"/>
              </a:rPr>
              <a:t>” </a:t>
            </a:r>
            <a:r>
              <a:rPr lang="es-ES" sz="1800" b="0" i="0" u="none" strike="noStrike" baseline="0" dirty="0">
                <a:solidFill>
                  <a:srgbClr val="000000"/>
                </a:solidFill>
                <a:latin typeface="Arial" panose="020B0604020202020204" pitchFamily="34" charset="0"/>
              </a:rPr>
              <a:t>o cita. </a:t>
            </a:r>
          </a:p>
        </p:txBody>
      </p:sp>
      <p:sp>
        <p:nvSpPr>
          <p:cNvPr id="4" name="Marcador de número de diapositiva 3"/>
          <p:cNvSpPr>
            <a:spLocks noGrp="1"/>
          </p:cNvSpPr>
          <p:nvPr>
            <p:ph type="sldNum" sz="quarter" idx="5"/>
          </p:nvPr>
        </p:nvSpPr>
        <p:spPr/>
        <p:txBody>
          <a:bodyPr/>
          <a:lstStyle/>
          <a:p>
            <a:fld id="{888B8399-5CE9-4AF3-B21F-15CC16B1DBE3}" type="slidenum">
              <a:rPr lang="es-ES" smtClean="0"/>
              <a:t>7</a:t>
            </a:fld>
            <a:endParaRPr lang="es-ES"/>
          </a:p>
        </p:txBody>
      </p:sp>
    </p:spTree>
    <p:extLst>
      <p:ext uri="{BB962C8B-B14F-4D97-AF65-F5344CB8AC3E}">
        <p14:creationId xmlns:p14="http://schemas.microsoft.com/office/powerpoint/2010/main" val="837626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Como podemos ver en ambas gráficas salvo algunas excepciones, la mayoría de tweets han recibido muy pocas interacciones, salvo algunas excepciones que llamamos </a:t>
            </a:r>
            <a:r>
              <a:rPr lang="es-ES" dirty="0" err="1"/>
              <a:t>hubs</a:t>
            </a:r>
            <a:endParaRPr lang="es-ES" dirty="0"/>
          </a:p>
          <a:p>
            <a:endParaRPr lang="es-ES" dirty="0"/>
          </a:p>
          <a:p>
            <a:r>
              <a:rPr lang="es-ES" dirty="0"/>
              <a:t>¿Qué conclusión he llegado con ello? Pues que la mayoría de usuarios simplemente han dado su opinión y realmente no han interactuado con otros usuarios.</a:t>
            </a:r>
          </a:p>
          <a:p>
            <a:endParaRPr lang="es-ES" dirty="0"/>
          </a:p>
          <a:p>
            <a:r>
              <a:rPr lang="es-ES" dirty="0"/>
              <a:t>Además ambas gráficas siguen la ley de la potencia y por tanto están libre de escala. Esto lo podemos afirmar ya que hay un conjunto de nodos que tienen una mayor interacción.</a:t>
            </a:r>
          </a:p>
        </p:txBody>
      </p:sp>
      <p:sp>
        <p:nvSpPr>
          <p:cNvPr id="4" name="Marcador de número de diapositiva 3"/>
          <p:cNvSpPr>
            <a:spLocks noGrp="1"/>
          </p:cNvSpPr>
          <p:nvPr>
            <p:ph type="sldNum" sz="quarter" idx="5"/>
          </p:nvPr>
        </p:nvSpPr>
        <p:spPr/>
        <p:txBody>
          <a:bodyPr/>
          <a:lstStyle/>
          <a:p>
            <a:fld id="{888B8399-5CE9-4AF3-B21F-15CC16B1DBE3}" type="slidenum">
              <a:rPr lang="es-ES" smtClean="0"/>
              <a:t>8</a:t>
            </a:fld>
            <a:endParaRPr lang="es-ES"/>
          </a:p>
        </p:txBody>
      </p:sp>
    </p:spTree>
    <p:extLst>
      <p:ext uri="{BB962C8B-B14F-4D97-AF65-F5344CB8AC3E}">
        <p14:creationId xmlns:p14="http://schemas.microsoft.com/office/powerpoint/2010/main" val="4075262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En esta imagen podemos mostrar dos ejemplos de los famosos </a:t>
            </a:r>
            <a:r>
              <a:rPr lang="es-ES" dirty="0" err="1"/>
              <a:t>hubs</a:t>
            </a:r>
            <a:r>
              <a:rPr lang="es-ES" dirty="0"/>
              <a:t> que hemos mostrado antes</a:t>
            </a:r>
          </a:p>
          <a:p>
            <a:endParaRPr lang="es-ES" dirty="0"/>
          </a:p>
          <a:p>
            <a:r>
              <a:rPr lang="es-ES" dirty="0"/>
              <a:t>El primero hace referencia al propio tweet de la cuenta oficial de la selección que anunció la lista</a:t>
            </a:r>
          </a:p>
          <a:p>
            <a:endParaRPr lang="es-ES" dirty="0"/>
          </a:p>
          <a:p>
            <a:r>
              <a:rPr lang="es-ES" dirty="0"/>
              <a:t>La segunda corresponde a dos </a:t>
            </a:r>
            <a:r>
              <a:rPr lang="es-ES" dirty="0" err="1"/>
              <a:t>hubs</a:t>
            </a:r>
            <a:r>
              <a:rPr lang="es-ES" dirty="0"/>
              <a:t>, un usuario que  hizo una broma bastante graciosa la verdad comparando la selección de 2010 la del mundial con la de ahora y con los pedidos de </a:t>
            </a:r>
            <a:r>
              <a:rPr lang="es-ES" dirty="0" err="1"/>
              <a:t>Aliexpress</a:t>
            </a:r>
            <a:r>
              <a:rPr lang="es-ES" dirty="0"/>
              <a:t> y posteriormente hasta la cuenta verificada de </a:t>
            </a:r>
            <a:r>
              <a:rPr lang="es-ES" dirty="0" err="1"/>
              <a:t>Aliexpress</a:t>
            </a:r>
            <a:r>
              <a:rPr lang="es-ES" dirty="0"/>
              <a:t> respondió a este comentario</a:t>
            </a:r>
          </a:p>
        </p:txBody>
      </p:sp>
      <p:sp>
        <p:nvSpPr>
          <p:cNvPr id="4" name="Marcador de número de diapositiva 3"/>
          <p:cNvSpPr>
            <a:spLocks noGrp="1"/>
          </p:cNvSpPr>
          <p:nvPr>
            <p:ph type="sldNum" sz="quarter" idx="5"/>
          </p:nvPr>
        </p:nvSpPr>
        <p:spPr/>
        <p:txBody>
          <a:bodyPr/>
          <a:lstStyle/>
          <a:p>
            <a:fld id="{888B8399-5CE9-4AF3-B21F-15CC16B1DBE3}" type="slidenum">
              <a:rPr lang="es-ES" smtClean="0"/>
              <a:t>9</a:t>
            </a:fld>
            <a:endParaRPr lang="es-ES"/>
          </a:p>
        </p:txBody>
      </p:sp>
    </p:spTree>
    <p:extLst>
      <p:ext uri="{BB962C8B-B14F-4D97-AF65-F5344CB8AC3E}">
        <p14:creationId xmlns:p14="http://schemas.microsoft.com/office/powerpoint/2010/main" val="2356328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ítulo_01">
    <p:spTree>
      <p:nvGrpSpPr>
        <p:cNvPr id="1" name=""/>
        <p:cNvGrpSpPr/>
        <p:nvPr/>
      </p:nvGrpSpPr>
      <p:grpSpPr>
        <a:xfrm>
          <a:off x="0" y="0"/>
          <a:ext cx="0" cy="0"/>
          <a:chOff x="0" y="0"/>
          <a:chExt cx="0" cy="0"/>
        </a:xfrm>
      </p:grpSpPr>
      <p:sp>
        <p:nvSpPr>
          <p:cNvPr id="10" name="Forma libre: Forma 9">
            <a:extLst>
              <a:ext uri="{FF2B5EF4-FFF2-40B4-BE49-F238E27FC236}">
                <a16:creationId xmlns:a16="http://schemas.microsoft.com/office/drawing/2014/main" id="{B305EBB3-0F16-4B63-82ED-191AB224B8E2}"/>
              </a:ext>
            </a:extLst>
          </p:cNvPr>
          <p:cNvSpPr/>
          <p:nvPr userDrawn="1"/>
        </p:nvSpPr>
        <p:spPr>
          <a:xfrm>
            <a:off x="6676569" y="0"/>
            <a:ext cx="3522381"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Marcador de posición de imagen 11">
            <a:extLst>
              <a:ext uri="{FF2B5EF4-FFF2-40B4-BE49-F238E27FC236}">
                <a16:creationId xmlns:a16="http://schemas.microsoft.com/office/drawing/2014/main" id="{1A440F4A-C2AF-406D-B420-CCF52F447AC1}"/>
              </a:ext>
            </a:extLst>
          </p:cNvPr>
          <p:cNvSpPr>
            <a:spLocks noGrp="1"/>
          </p:cNvSpPr>
          <p:nvPr>
            <p:ph type="pic" sz="quarter" idx="10" hasCustomPrompt="1"/>
          </p:nvPr>
        </p:nvSpPr>
        <p:spPr>
          <a:xfrm>
            <a:off x="-1" y="0"/>
            <a:ext cx="6676568" cy="6858000"/>
          </a:xfrm>
        </p:spPr>
        <p:txBody>
          <a:bodyPr rtlCol="0" anchor="ctr" anchorCtr="1">
            <a:normAutofit/>
          </a:bodyPr>
          <a:lstStyle>
            <a:lvl1pPr marL="0" indent="0">
              <a:buNone/>
              <a:defRPr sz="2400">
                <a:solidFill>
                  <a:schemeClr val="bg1"/>
                </a:solidFill>
              </a:defRPr>
            </a:lvl1pPr>
          </a:lstStyle>
          <a:p>
            <a:pPr rtl="0"/>
            <a:r>
              <a:rPr lang="es-ES" noProof="0"/>
              <a:t>Insertar imagen</a:t>
            </a:r>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grpSp>
        <p:nvGrpSpPr>
          <p:cNvPr id="6" name="Grupo 5">
            <a:extLst>
              <a:ext uri="{FF2B5EF4-FFF2-40B4-BE49-F238E27FC236}">
                <a16:creationId xmlns:a16="http://schemas.microsoft.com/office/drawing/2014/main" id="{EFDB39AB-B644-434A-9D55-AF3455D468E5}"/>
              </a:ext>
            </a:extLst>
          </p:cNvPr>
          <p:cNvGrpSpPr/>
          <p:nvPr userDrawn="1"/>
        </p:nvGrpSpPr>
        <p:grpSpPr>
          <a:xfrm>
            <a:off x="9140346" y="5054600"/>
            <a:ext cx="676275" cy="114300"/>
            <a:chOff x="9330846" y="5054600"/>
            <a:chExt cx="676275" cy="114300"/>
          </a:xfrm>
        </p:grpSpPr>
        <p:sp>
          <p:nvSpPr>
            <p:cNvPr id="7" name="Elipse 6">
              <a:extLst>
                <a:ext uri="{FF2B5EF4-FFF2-40B4-BE49-F238E27FC236}">
                  <a16:creationId xmlns:a16="http://schemas.microsoft.com/office/drawing/2014/main" id="{BF14E129-1970-4994-89E5-F7A67128AFE3}"/>
                </a:ext>
              </a:extLst>
            </p:cNvPr>
            <p:cNvSpPr/>
            <p:nvPr/>
          </p:nvSpPr>
          <p:spPr>
            <a:xfrm>
              <a:off x="933084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Elipse 7">
              <a:extLst>
                <a:ext uri="{FF2B5EF4-FFF2-40B4-BE49-F238E27FC236}">
                  <a16:creationId xmlns:a16="http://schemas.microsoft.com/office/drawing/2014/main" id="{593336FA-97B2-4528-88E8-5FF97F86E216}"/>
                </a:ext>
              </a:extLst>
            </p:cNvPr>
            <p:cNvSpPr/>
            <p:nvPr/>
          </p:nvSpPr>
          <p:spPr>
            <a:xfrm>
              <a:off x="951817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Elipse 8">
              <a:extLst>
                <a:ext uri="{FF2B5EF4-FFF2-40B4-BE49-F238E27FC236}">
                  <a16:creationId xmlns:a16="http://schemas.microsoft.com/office/drawing/2014/main" id="{8A73C166-FCDF-40AE-8B0D-69C7E2C8573E}"/>
                </a:ext>
              </a:extLst>
            </p:cNvPr>
            <p:cNvSpPr/>
            <p:nvPr/>
          </p:nvSpPr>
          <p:spPr>
            <a:xfrm>
              <a:off x="970549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Elipse 10">
              <a:extLst>
                <a:ext uri="{FF2B5EF4-FFF2-40B4-BE49-F238E27FC236}">
                  <a16:creationId xmlns:a16="http://schemas.microsoft.com/office/drawing/2014/main" id="{EF418119-E3DD-44B0-A4AF-F8A98EC5863B}"/>
                </a:ext>
              </a:extLst>
            </p:cNvPr>
            <p:cNvSpPr/>
            <p:nvPr/>
          </p:nvSpPr>
          <p:spPr>
            <a:xfrm>
              <a:off x="989282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Tree>
    <p:extLst>
      <p:ext uri="{BB962C8B-B14F-4D97-AF65-F5344CB8AC3E}">
        <p14:creationId xmlns:p14="http://schemas.microsoft.com/office/powerpoint/2010/main" val="1242049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Tree>
    <p:extLst>
      <p:ext uri="{BB962C8B-B14F-4D97-AF65-F5344CB8AC3E}">
        <p14:creationId xmlns:p14="http://schemas.microsoft.com/office/powerpoint/2010/main" val="1508095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Imágenes_Texto importante 01">
    <p:spTree>
      <p:nvGrpSpPr>
        <p:cNvPr id="1" name=""/>
        <p:cNvGrpSpPr/>
        <p:nvPr/>
      </p:nvGrpSpPr>
      <p:grpSpPr>
        <a:xfrm>
          <a:off x="0" y="0"/>
          <a:ext cx="0" cy="0"/>
          <a:chOff x="0" y="0"/>
          <a:chExt cx="0" cy="0"/>
        </a:xfrm>
      </p:grpSpPr>
      <p:sp>
        <p:nvSpPr>
          <p:cNvPr id="17" name="Marcador de posición de imagen 16">
            <a:extLst>
              <a:ext uri="{FF2B5EF4-FFF2-40B4-BE49-F238E27FC236}">
                <a16:creationId xmlns:a16="http://schemas.microsoft.com/office/drawing/2014/main" id="{D935D313-376E-4CA0-9732-D0CACCC07FAD}"/>
              </a:ext>
            </a:extLst>
          </p:cNvPr>
          <p:cNvSpPr>
            <a:spLocks noGrp="1"/>
          </p:cNvSpPr>
          <p:nvPr>
            <p:ph type="pic" sz="quarter" idx="13" hasCustomPrompt="1"/>
          </p:nvPr>
        </p:nvSpPr>
        <p:spPr>
          <a:xfrm>
            <a:off x="6464300" y="0"/>
            <a:ext cx="5727700" cy="6858000"/>
          </a:xfrm>
          <a:custGeom>
            <a:avLst/>
            <a:gdLst>
              <a:gd name="connsiteX0" fmla="*/ 1708150 w 5727700"/>
              <a:gd name="connsiteY0" fmla="*/ 0 h 6858000"/>
              <a:gd name="connsiteX1" fmla="*/ 5727700 w 5727700"/>
              <a:gd name="connsiteY1" fmla="*/ 0 h 6858000"/>
              <a:gd name="connsiteX2" fmla="*/ 5727700 w 5727700"/>
              <a:gd name="connsiteY2" fmla="*/ 6858000 h 6858000"/>
              <a:gd name="connsiteX3" fmla="*/ 0 w 5727700"/>
              <a:gd name="connsiteY3" fmla="*/ 6858000 h 6858000"/>
              <a:gd name="connsiteX4" fmla="*/ 0 w 5727700"/>
              <a:gd name="connsiteY4" fmla="*/ 68326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27700" h="6858000">
                <a:moveTo>
                  <a:pt x="1708150" y="0"/>
                </a:moveTo>
                <a:lnTo>
                  <a:pt x="5727700" y="0"/>
                </a:lnTo>
                <a:lnTo>
                  <a:pt x="5727700" y="6858000"/>
                </a:lnTo>
                <a:lnTo>
                  <a:pt x="0" y="6858000"/>
                </a:lnTo>
                <a:lnTo>
                  <a:pt x="0" y="6832600"/>
                </a:lnTo>
                <a:close/>
              </a:path>
            </a:pathLst>
          </a:custGeom>
        </p:spPr>
        <p:txBody>
          <a:bodyPr vert="horz" wrap="square" lIns="91440" tIns="45720" rIns="91440" bIns="45720" rtlCol="0" anchor="ctr" anchorCtr="1">
            <a:noAutofit/>
          </a:bodyPr>
          <a:lstStyle>
            <a:lvl1pPr marL="0" indent="0">
              <a:buNone/>
              <a:defRPr lang="en-GB" sz="1800"/>
            </a:lvl1pPr>
          </a:lstStyle>
          <a:p>
            <a:pPr marL="228600" lvl="0" indent="-228600" algn="ctr" rtl="0"/>
            <a:r>
              <a:rPr lang="es-ES" noProof="0"/>
              <a:t>Insertar imagen</a:t>
            </a:r>
          </a:p>
        </p:txBody>
      </p:sp>
      <p:sp>
        <p:nvSpPr>
          <p:cNvPr id="12" name="Marcador de posición de imagen 11">
            <a:extLst>
              <a:ext uri="{FF2B5EF4-FFF2-40B4-BE49-F238E27FC236}">
                <a16:creationId xmlns:a16="http://schemas.microsoft.com/office/drawing/2014/main" id="{83A2DEF1-03FF-475D-994A-6FC6FB1414FB}"/>
              </a:ext>
            </a:extLst>
          </p:cNvPr>
          <p:cNvSpPr>
            <a:spLocks noGrp="1"/>
          </p:cNvSpPr>
          <p:nvPr>
            <p:ph type="pic" sz="quarter" idx="12" hasCustomPrompt="1"/>
          </p:nvPr>
        </p:nvSpPr>
        <p:spPr>
          <a:xfrm>
            <a:off x="0" y="0"/>
            <a:ext cx="8087304" cy="6858000"/>
          </a:xfrm>
          <a:custGeom>
            <a:avLst/>
            <a:gdLst>
              <a:gd name="connsiteX0" fmla="*/ 0 w 8087304"/>
              <a:gd name="connsiteY0" fmla="*/ 0 h 6858000"/>
              <a:gd name="connsiteX1" fmla="*/ 8087304 w 8087304"/>
              <a:gd name="connsiteY1" fmla="*/ 0 h 6858000"/>
              <a:gd name="connsiteX2" fmla="*/ 8087304 w 8087304"/>
              <a:gd name="connsiteY2" fmla="*/ 7620 h 6858000"/>
              <a:gd name="connsiteX3" fmla="*/ 6368365 w 8087304"/>
              <a:gd name="connsiteY3" fmla="*/ 6858000 h 6858000"/>
              <a:gd name="connsiteX4" fmla="*/ 0 w 8087304"/>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304" h="6858000">
                <a:moveTo>
                  <a:pt x="0" y="0"/>
                </a:moveTo>
                <a:lnTo>
                  <a:pt x="8087304" y="0"/>
                </a:lnTo>
                <a:lnTo>
                  <a:pt x="8087304" y="7620"/>
                </a:lnTo>
                <a:lnTo>
                  <a:pt x="6368365" y="6858000"/>
                </a:lnTo>
                <a:lnTo>
                  <a:pt x="0" y="6858000"/>
                </a:lnTo>
                <a:close/>
              </a:path>
            </a:pathLst>
          </a:custGeom>
        </p:spPr>
        <p:txBody>
          <a:bodyPr wrap="square" rtlCol="0" anchor="ctr" anchorCtr="1">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lvl1pPr>
          </a:lstStyle>
          <a:p>
            <a:pPr marL="285750" marR="0" lvl="0" indent="-285750" algn="ctr" defTabSz="914400" rtl="0" eaLnBrk="1" fontAlgn="auto" latinLnBrk="0" hangingPunct="1">
              <a:lnSpc>
                <a:spcPct val="90000"/>
              </a:lnSpc>
              <a:spcBef>
                <a:spcPts val="1000"/>
              </a:spcBef>
              <a:spcAft>
                <a:spcPts val="0"/>
              </a:spcAft>
              <a:buClrTx/>
              <a:buSzTx/>
              <a:tabLst/>
              <a:defRPr/>
            </a:pPr>
            <a:r>
              <a:rPr lang="es-ES" noProof="0"/>
              <a:t>Insertar imagen</a:t>
            </a:r>
          </a:p>
        </p:txBody>
      </p:sp>
      <p:sp>
        <p:nvSpPr>
          <p:cNvPr id="13" name="Marcador de posición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785586" y="5047107"/>
            <a:ext cx="5005614" cy="1005840"/>
          </a:xfrm>
        </p:spPr>
        <p:txBody>
          <a:bodyPr vert="horz" wrap="square" lIns="0" tIns="45720" rIns="0" bIns="45720" rtlCol="0" anchor="t">
            <a:noAutofit/>
          </a:bodyPr>
          <a:lstStyle>
            <a:lvl1pPr marL="0" indent="0">
              <a:buNone/>
              <a:defRPr lang="en-US" sz="1600" dirty="0" smtClean="0">
                <a:solidFill>
                  <a:schemeClr val="tx1"/>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785586" y="4081468"/>
            <a:ext cx="5005614" cy="822960"/>
          </a:xfrm>
        </p:spPr>
        <p:txBody>
          <a:bodyPr vert="horz" wrap="square" lIns="0" tIns="45720" rIns="91440" bIns="45720" rtlCol="0" anchor="t">
            <a:noAutofit/>
          </a:bodyPr>
          <a:lstStyle>
            <a:lvl1pPr marL="0" indent="0">
              <a:buFont typeface="Arial" panose="020B0604020202020204" pitchFamily="34" charset="0"/>
              <a:buNone/>
              <a:defRPr lang="en-GB" sz="2400" dirty="0">
                <a:solidFill>
                  <a:schemeClr val="tx1"/>
                </a:solidFill>
                <a:latin typeface="Corbel" panose="020B0503020204020204" pitchFamily="34" charset="0"/>
              </a:defRPr>
            </a:lvl1pPr>
          </a:lstStyle>
          <a:p>
            <a:pPr marL="0" lvl="0" rtl="0">
              <a:lnSpc>
                <a:spcPct val="100000"/>
              </a:lnSpc>
            </a:pPr>
            <a:r>
              <a:rPr lang="es-ES" noProof="0"/>
              <a:t>Haga clic para modificar el estilo de título del patrón</a:t>
            </a:r>
          </a:p>
        </p:txBody>
      </p:sp>
      <p:sp>
        <p:nvSpPr>
          <p:cNvPr id="20" name="Marcador de número de diapositiva 7">
            <a:extLst>
              <a:ext uri="{FF2B5EF4-FFF2-40B4-BE49-F238E27FC236}">
                <a16:creationId xmlns:a16="http://schemas.microsoft.com/office/drawing/2014/main" id="{1CEA3362-50AD-4D98-92C4-DA1D8C857A75}"/>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7914178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5F3686C7-DF83-47D9-A485-35F4F1D36A69}"/>
              </a:ext>
            </a:extLst>
          </p:cNvPr>
          <p:cNvGrpSpPr/>
          <p:nvPr userDrawn="1"/>
        </p:nvGrpSpPr>
        <p:grpSpPr>
          <a:xfrm>
            <a:off x="0" y="6086479"/>
            <a:ext cx="12192000" cy="600974"/>
            <a:chOff x="0" y="6086479"/>
            <a:chExt cx="12192000" cy="600974"/>
          </a:xfrm>
        </p:grpSpPr>
        <p:sp>
          <p:nvSpPr>
            <p:cNvPr id="4" name="Rectángulo 3">
              <a:extLst>
                <a:ext uri="{FF2B5EF4-FFF2-40B4-BE49-F238E27FC236}">
                  <a16:creationId xmlns:a16="http://schemas.microsoft.com/office/drawing/2014/main" id="{790B36CF-9391-49E9-B599-8B724B6EF267}"/>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6" name="Elipse 5">
              <a:extLst>
                <a:ext uri="{FF2B5EF4-FFF2-40B4-BE49-F238E27FC236}">
                  <a16:creationId xmlns:a16="http://schemas.microsoft.com/office/drawing/2014/main" id="{468CE156-5D60-42B0-A4F9-33FA85537807}"/>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5" name="Marcador de número de diapositiva 7">
            <a:extLst>
              <a:ext uri="{FF2B5EF4-FFF2-40B4-BE49-F238E27FC236}">
                <a16:creationId xmlns:a16="http://schemas.microsoft.com/office/drawing/2014/main" id="{9E4521A1-4C9D-4795-B551-D151E8856AAE}"/>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5403706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0" name="Título 1">
            <a:extLst>
              <a:ext uri="{FF2B5EF4-FFF2-40B4-BE49-F238E27FC236}">
                <a16:creationId xmlns:a16="http://schemas.microsoft.com/office/drawing/2014/main" id="{A75C086E-F523-4C77-938F-0DB6203DBC43}"/>
              </a:ext>
            </a:extLst>
          </p:cNvPr>
          <p:cNvSpPr>
            <a:spLocks noGrp="1"/>
          </p:cNvSpPr>
          <p:nvPr>
            <p:ph type="ctrTitle" hasCustomPrompt="1"/>
          </p:nvPr>
        </p:nvSpPr>
        <p:spPr>
          <a:xfrm>
            <a:off x="691080" y="2139696"/>
            <a:ext cx="5578995" cy="879928"/>
          </a:xfrm>
        </p:spPr>
        <p:txBody>
          <a:bodyPr vert="horz" lIns="91440" tIns="45720" rIns="91440" bIns="45720" rtlCol="0" anchor="ctr" anchorCtr="0">
            <a:noAutofit/>
          </a:bodyPr>
          <a:lstStyle>
            <a:lvl1pPr algn="l">
              <a:defRPr lang="en-GB" b="0" dirty="0">
                <a:solidFill>
                  <a:schemeClr val="bg1"/>
                </a:solidFill>
              </a:defRPr>
            </a:lvl1pPr>
          </a:lstStyle>
          <a:p>
            <a:pPr marL="0" lvl="0" algn="ctr" rtl="0"/>
            <a:r>
              <a:rPr lang="es-ES" noProof="0"/>
              <a:t>TÍTULO</a:t>
            </a:r>
          </a:p>
        </p:txBody>
      </p:sp>
      <p:sp>
        <p:nvSpPr>
          <p:cNvPr id="17" name="Marcador de texto 4">
            <a:extLst>
              <a:ext uri="{FF2B5EF4-FFF2-40B4-BE49-F238E27FC236}">
                <a16:creationId xmlns:a16="http://schemas.microsoft.com/office/drawing/2014/main" id="{B293AB9F-7C1D-4A06-9F42-4FD67BF2739F}"/>
              </a:ext>
            </a:extLst>
          </p:cNvPr>
          <p:cNvSpPr>
            <a:spLocks noGrp="1"/>
          </p:cNvSpPr>
          <p:nvPr>
            <p:ph type="body" sz="quarter" idx="15" hasCustomPrompt="1"/>
          </p:nvPr>
        </p:nvSpPr>
        <p:spPr>
          <a:xfrm>
            <a:off x="1359075" y="3653097"/>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Nombre</a:t>
            </a:r>
          </a:p>
        </p:txBody>
      </p:sp>
      <p:sp>
        <p:nvSpPr>
          <p:cNvPr id="18" name="Marcador de texto 4">
            <a:extLst>
              <a:ext uri="{FF2B5EF4-FFF2-40B4-BE49-F238E27FC236}">
                <a16:creationId xmlns:a16="http://schemas.microsoft.com/office/drawing/2014/main" id="{224AF9FB-5C6E-4050-AE8D-3B218C0F1DAE}"/>
              </a:ext>
            </a:extLst>
          </p:cNvPr>
          <p:cNvSpPr>
            <a:spLocks noGrp="1"/>
          </p:cNvSpPr>
          <p:nvPr>
            <p:ph type="body" sz="quarter" idx="16" hasCustomPrompt="1"/>
          </p:nvPr>
        </p:nvSpPr>
        <p:spPr>
          <a:xfrm>
            <a:off x="1359075" y="4392151"/>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Teléfono</a:t>
            </a:r>
          </a:p>
        </p:txBody>
      </p:sp>
      <p:sp>
        <p:nvSpPr>
          <p:cNvPr id="19" name="Marcador de texto 4">
            <a:extLst>
              <a:ext uri="{FF2B5EF4-FFF2-40B4-BE49-F238E27FC236}">
                <a16:creationId xmlns:a16="http://schemas.microsoft.com/office/drawing/2014/main" id="{68A48B85-2E0B-42B6-AB4A-1302D3C828F5}"/>
              </a:ext>
            </a:extLst>
          </p:cNvPr>
          <p:cNvSpPr>
            <a:spLocks noGrp="1"/>
          </p:cNvSpPr>
          <p:nvPr>
            <p:ph type="body" sz="quarter" idx="17" hasCustomPrompt="1"/>
          </p:nvPr>
        </p:nvSpPr>
        <p:spPr>
          <a:xfrm>
            <a:off x="1359075" y="5131205"/>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Correo electrónico</a:t>
            </a:r>
          </a:p>
        </p:txBody>
      </p:sp>
      <p:sp>
        <p:nvSpPr>
          <p:cNvPr id="20" name="Marcador de texto 4">
            <a:extLst>
              <a:ext uri="{FF2B5EF4-FFF2-40B4-BE49-F238E27FC236}">
                <a16:creationId xmlns:a16="http://schemas.microsoft.com/office/drawing/2014/main" id="{9244D33F-3A47-4DE3-8198-7AC5316E31E6}"/>
              </a:ext>
            </a:extLst>
          </p:cNvPr>
          <p:cNvSpPr>
            <a:spLocks noGrp="1"/>
          </p:cNvSpPr>
          <p:nvPr>
            <p:ph type="body" sz="quarter" idx="18" hasCustomPrompt="1"/>
          </p:nvPr>
        </p:nvSpPr>
        <p:spPr>
          <a:xfrm>
            <a:off x="1359075" y="5870258"/>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Sitio web</a:t>
            </a:r>
          </a:p>
        </p:txBody>
      </p:sp>
      <p:sp>
        <p:nvSpPr>
          <p:cNvPr id="3" name="Marcador de contenido 2">
            <a:extLst>
              <a:ext uri="{FF2B5EF4-FFF2-40B4-BE49-F238E27FC236}">
                <a16:creationId xmlns:a16="http://schemas.microsoft.com/office/drawing/2014/main" id="{8F220C8B-2E18-4D91-A806-6C7C3940B00F}"/>
              </a:ext>
            </a:extLst>
          </p:cNvPr>
          <p:cNvSpPr>
            <a:spLocks noGrp="1" noChangeAspect="1"/>
          </p:cNvSpPr>
          <p:nvPr>
            <p:ph sz="quarter" idx="19" hasCustomPrompt="1"/>
          </p:nvPr>
        </p:nvSpPr>
        <p:spPr>
          <a:xfrm>
            <a:off x="691080" y="4295744"/>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
        <p:nvSpPr>
          <p:cNvPr id="28" name="Marcador de contenido 2">
            <a:extLst>
              <a:ext uri="{FF2B5EF4-FFF2-40B4-BE49-F238E27FC236}">
                <a16:creationId xmlns:a16="http://schemas.microsoft.com/office/drawing/2014/main" id="{3D1C5933-D103-4989-B652-C7B692341BC3}"/>
              </a:ext>
            </a:extLst>
          </p:cNvPr>
          <p:cNvSpPr>
            <a:spLocks noGrp="1" noChangeAspect="1"/>
          </p:cNvSpPr>
          <p:nvPr>
            <p:ph sz="quarter" idx="20" hasCustomPrompt="1"/>
          </p:nvPr>
        </p:nvSpPr>
        <p:spPr>
          <a:xfrm>
            <a:off x="691080" y="5034798"/>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
        <p:nvSpPr>
          <p:cNvPr id="29" name="Marcador de contenido 2">
            <a:extLst>
              <a:ext uri="{FF2B5EF4-FFF2-40B4-BE49-F238E27FC236}">
                <a16:creationId xmlns:a16="http://schemas.microsoft.com/office/drawing/2014/main" id="{A80EBF65-A9A1-4724-B962-DB9B79A924AA}"/>
              </a:ext>
            </a:extLst>
          </p:cNvPr>
          <p:cNvSpPr>
            <a:spLocks noGrp="1" noChangeAspect="1"/>
          </p:cNvSpPr>
          <p:nvPr>
            <p:ph sz="quarter" idx="21" hasCustomPrompt="1"/>
          </p:nvPr>
        </p:nvSpPr>
        <p:spPr>
          <a:xfrm>
            <a:off x="691080" y="5773851"/>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
        <p:nvSpPr>
          <p:cNvPr id="30" name="Marcador de contenido 2">
            <a:extLst>
              <a:ext uri="{FF2B5EF4-FFF2-40B4-BE49-F238E27FC236}">
                <a16:creationId xmlns:a16="http://schemas.microsoft.com/office/drawing/2014/main" id="{06251342-E6E3-4C57-A0A9-C7BB3DCAE115}"/>
              </a:ext>
            </a:extLst>
          </p:cNvPr>
          <p:cNvSpPr>
            <a:spLocks noGrp="1" noChangeAspect="1"/>
          </p:cNvSpPr>
          <p:nvPr>
            <p:ph sz="quarter" idx="22" hasCustomPrompt="1"/>
          </p:nvPr>
        </p:nvSpPr>
        <p:spPr>
          <a:xfrm>
            <a:off x="691080" y="3556690"/>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Tree>
    <p:extLst>
      <p:ext uri="{BB962C8B-B14F-4D97-AF65-F5344CB8AC3E}">
        <p14:creationId xmlns:p14="http://schemas.microsoft.com/office/powerpoint/2010/main" val="41693542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grpSp>
        <p:nvGrpSpPr>
          <p:cNvPr id="6" name="Grupo 5">
            <a:extLst>
              <a:ext uri="{FF2B5EF4-FFF2-40B4-BE49-F238E27FC236}">
                <a16:creationId xmlns:a16="http://schemas.microsoft.com/office/drawing/2014/main" id="{EFDB39AB-B644-434A-9D55-AF3455D468E5}"/>
              </a:ext>
            </a:extLst>
          </p:cNvPr>
          <p:cNvGrpSpPr/>
          <p:nvPr userDrawn="1"/>
        </p:nvGrpSpPr>
        <p:grpSpPr>
          <a:xfrm>
            <a:off x="9140346" y="5054600"/>
            <a:ext cx="676275" cy="114300"/>
            <a:chOff x="9330846" y="5054600"/>
            <a:chExt cx="676275" cy="114300"/>
          </a:xfrm>
        </p:grpSpPr>
        <p:sp>
          <p:nvSpPr>
            <p:cNvPr id="7" name="Elipse 6">
              <a:extLst>
                <a:ext uri="{FF2B5EF4-FFF2-40B4-BE49-F238E27FC236}">
                  <a16:creationId xmlns:a16="http://schemas.microsoft.com/office/drawing/2014/main" id="{BF14E129-1970-4994-89E5-F7A67128AFE3}"/>
                </a:ext>
              </a:extLst>
            </p:cNvPr>
            <p:cNvSpPr/>
            <p:nvPr/>
          </p:nvSpPr>
          <p:spPr>
            <a:xfrm>
              <a:off x="933084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Elipse 7">
              <a:extLst>
                <a:ext uri="{FF2B5EF4-FFF2-40B4-BE49-F238E27FC236}">
                  <a16:creationId xmlns:a16="http://schemas.microsoft.com/office/drawing/2014/main" id="{593336FA-97B2-4528-88E8-5FF97F86E216}"/>
                </a:ext>
              </a:extLst>
            </p:cNvPr>
            <p:cNvSpPr/>
            <p:nvPr/>
          </p:nvSpPr>
          <p:spPr>
            <a:xfrm>
              <a:off x="951817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Elipse 8">
              <a:extLst>
                <a:ext uri="{FF2B5EF4-FFF2-40B4-BE49-F238E27FC236}">
                  <a16:creationId xmlns:a16="http://schemas.microsoft.com/office/drawing/2014/main" id="{8A73C166-FCDF-40AE-8B0D-69C7E2C8573E}"/>
                </a:ext>
              </a:extLst>
            </p:cNvPr>
            <p:cNvSpPr/>
            <p:nvPr/>
          </p:nvSpPr>
          <p:spPr>
            <a:xfrm>
              <a:off x="970549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Elipse 10">
              <a:extLst>
                <a:ext uri="{FF2B5EF4-FFF2-40B4-BE49-F238E27FC236}">
                  <a16:creationId xmlns:a16="http://schemas.microsoft.com/office/drawing/2014/main" id="{EF418119-E3DD-44B0-A4AF-F8A98EC5863B}"/>
                </a:ext>
              </a:extLst>
            </p:cNvPr>
            <p:cNvSpPr/>
            <p:nvPr/>
          </p:nvSpPr>
          <p:spPr>
            <a:xfrm>
              <a:off x="989282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13" name="Forma libre: Forma 12">
            <a:extLst>
              <a:ext uri="{FF2B5EF4-FFF2-40B4-BE49-F238E27FC236}">
                <a16:creationId xmlns:a16="http://schemas.microsoft.com/office/drawing/2014/main" id="{5BE10AC4-CBFC-4ECF-92D5-9CE1874F58D7}"/>
              </a:ext>
            </a:extLst>
          </p:cNvPr>
          <p:cNvSpPr/>
          <p:nvPr userDrawn="1"/>
        </p:nvSpPr>
        <p:spPr>
          <a:xfrm>
            <a:off x="0" y="0"/>
            <a:ext cx="8568965"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Tree>
    <p:extLst>
      <p:ext uri="{BB962C8B-B14F-4D97-AF65-F5344CB8AC3E}">
        <p14:creationId xmlns:p14="http://schemas.microsoft.com/office/powerpoint/2010/main" val="24667344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
        <p:nvSpPr>
          <p:cNvPr id="10" name="Forma libre: Forma 9">
            <a:extLst>
              <a:ext uri="{FF2B5EF4-FFF2-40B4-BE49-F238E27FC236}">
                <a16:creationId xmlns:a16="http://schemas.microsoft.com/office/drawing/2014/main" id="{B305EBB3-0F16-4B63-82ED-191AB224B8E2}"/>
              </a:ext>
            </a:extLst>
          </p:cNvPr>
          <p:cNvSpPr/>
          <p:nvPr userDrawn="1"/>
        </p:nvSpPr>
        <p:spPr>
          <a:xfrm>
            <a:off x="4334810" y="0"/>
            <a:ext cx="3522381"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grpSp>
        <p:nvGrpSpPr>
          <p:cNvPr id="6" name="Grupo 5">
            <a:extLst>
              <a:ext uri="{FF2B5EF4-FFF2-40B4-BE49-F238E27FC236}">
                <a16:creationId xmlns:a16="http://schemas.microsoft.com/office/drawing/2014/main" id="{EFDB39AB-B644-434A-9D55-AF3455D468E5}"/>
              </a:ext>
            </a:extLst>
          </p:cNvPr>
          <p:cNvGrpSpPr/>
          <p:nvPr userDrawn="1"/>
        </p:nvGrpSpPr>
        <p:grpSpPr>
          <a:xfrm>
            <a:off x="9140346" y="5054600"/>
            <a:ext cx="676275" cy="114300"/>
            <a:chOff x="9330846" y="5054600"/>
            <a:chExt cx="676275" cy="114300"/>
          </a:xfrm>
        </p:grpSpPr>
        <p:sp>
          <p:nvSpPr>
            <p:cNvPr id="7" name="Elipse 6">
              <a:extLst>
                <a:ext uri="{FF2B5EF4-FFF2-40B4-BE49-F238E27FC236}">
                  <a16:creationId xmlns:a16="http://schemas.microsoft.com/office/drawing/2014/main" id="{BF14E129-1970-4994-89E5-F7A67128AFE3}"/>
                </a:ext>
              </a:extLst>
            </p:cNvPr>
            <p:cNvSpPr/>
            <p:nvPr/>
          </p:nvSpPr>
          <p:spPr>
            <a:xfrm>
              <a:off x="933084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Elipse 7">
              <a:extLst>
                <a:ext uri="{FF2B5EF4-FFF2-40B4-BE49-F238E27FC236}">
                  <a16:creationId xmlns:a16="http://schemas.microsoft.com/office/drawing/2014/main" id="{593336FA-97B2-4528-88E8-5FF97F86E216}"/>
                </a:ext>
              </a:extLst>
            </p:cNvPr>
            <p:cNvSpPr/>
            <p:nvPr/>
          </p:nvSpPr>
          <p:spPr>
            <a:xfrm>
              <a:off x="951817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Elipse 8">
              <a:extLst>
                <a:ext uri="{FF2B5EF4-FFF2-40B4-BE49-F238E27FC236}">
                  <a16:creationId xmlns:a16="http://schemas.microsoft.com/office/drawing/2014/main" id="{8A73C166-FCDF-40AE-8B0D-69C7E2C8573E}"/>
                </a:ext>
              </a:extLst>
            </p:cNvPr>
            <p:cNvSpPr/>
            <p:nvPr/>
          </p:nvSpPr>
          <p:spPr>
            <a:xfrm>
              <a:off x="970549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Elipse 10">
              <a:extLst>
                <a:ext uri="{FF2B5EF4-FFF2-40B4-BE49-F238E27FC236}">
                  <a16:creationId xmlns:a16="http://schemas.microsoft.com/office/drawing/2014/main" id="{EF418119-E3DD-44B0-A4AF-F8A98EC5863B}"/>
                </a:ext>
              </a:extLst>
            </p:cNvPr>
            <p:cNvSpPr/>
            <p:nvPr/>
          </p:nvSpPr>
          <p:spPr>
            <a:xfrm>
              <a:off x="989282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Tree>
    <p:extLst>
      <p:ext uri="{BB962C8B-B14F-4D97-AF65-F5344CB8AC3E}">
        <p14:creationId xmlns:p14="http://schemas.microsoft.com/office/powerpoint/2010/main" val="3873491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contenido 2">
            <a:extLst>
              <a:ext uri="{FF2B5EF4-FFF2-40B4-BE49-F238E27FC236}">
                <a16:creationId xmlns:a16="http://schemas.microsoft.com/office/drawing/2014/main" id="{C7BBA6D3-FEB9-412B-8FBB-095FC3A60ABF}"/>
              </a:ext>
            </a:extLst>
          </p:cNvPr>
          <p:cNvSpPr>
            <a:spLocks noGrp="1"/>
          </p:cNvSpPr>
          <p:nvPr>
            <p:ph idx="1" hasCustomPrompt="1"/>
          </p:nvPr>
        </p:nvSpPr>
        <p:spPr>
          <a:xfrm>
            <a:off x="633186" y="1825625"/>
            <a:ext cx="10815864" cy="4351338"/>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2010023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contenido 2">
            <a:extLst>
              <a:ext uri="{FF2B5EF4-FFF2-40B4-BE49-F238E27FC236}">
                <a16:creationId xmlns:a16="http://schemas.microsoft.com/office/drawing/2014/main" id="{64A4F74B-B2CD-407C-865A-037EDFAC9DB0}"/>
              </a:ext>
            </a:extLst>
          </p:cNvPr>
          <p:cNvSpPr>
            <a:spLocks noGrp="1"/>
          </p:cNvSpPr>
          <p:nvPr>
            <p:ph sz="half" idx="1" hasCustomPrompt="1"/>
          </p:nvPr>
        </p:nvSpPr>
        <p:spPr>
          <a:xfrm>
            <a:off x="633186" y="1825625"/>
            <a:ext cx="5386614" cy="435133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0" name="Marcador de posición de contenido 3">
            <a:extLst>
              <a:ext uri="{FF2B5EF4-FFF2-40B4-BE49-F238E27FC236}">
                <a16:creationId xmlns:a16="http://schemas.microsoft.com/office/drawing/2014/main" id="{A2548E2E-973A-4D52-ACB9-BF564F407308}"/>
              </a:ext>
            </a:extLst>
          </p:cNvPr>
          <p:cNvSpPr>
            <a:spLocks noGrp="1"/>
          </p:cNvSpPr>
          <p:nvPr>
            <p:ph sz="half" idx="2" hasCustomPrompt="1"/>
          </p:nvPr>
        </p:nvSpPr>
        <p:spPr>
          <a:xfrm>
            <a:off x="6172200" y="1825625"/>
            <a:ext cx="5276850" cy="435133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0510698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texto 2">
            <a:extLst>
              <a:ext uri="{FF2B5EF4-FFF2-40B4-BE49-F238E27FC236}">
                <a16:creationId xmlns:a16="http://schemas.microsoft.com/office/drawing/2014/main" id="{10CD1AD0-C8B7-4785-A47D-D822CF4F248F}"/>
              </a:ext>
            </a:extLst>
          </p:cNvPr>
          <p:cNvSpPr>
            <a:spLocks noGrp="1"/>
          </p:cNvSpPr>
          <p:nvPr>
            <p:ph type="body" idx="1" hasCustomPrompt="1"/>
          </p:nvPr>
        </p:nvSpPr>
        <p:spPr>
          <a:xfrm>
            <a:off x="633186" y="1681163"/>
            <a:ext cx="533214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0" name="Marcador de posición de texto 4">
            <a:extLst>
              <a:ext uri="{FF2B5EF4-FFF2-40B4-BE49-F238E27FC236}">
                <a16:creationId xmlns:a16="http://schemas.microsoft.com/office/drawing/2014/main" id="{90A1BBCF-EEF1-4C9A-BA10-9657A79560D3}"/>
              </a:ext>
            </a:extLst>
          </p:cNvPr>
          <p:cNvSpPr>
            <a:spLocks noGrp="1"/>
          </p:cNvSpPr>
          <p:nvPr>
            <p:ph type="body" sz="quarter" idx="3" hasCustomPrompt="1"/>
          </p:nvPr>
        </p:nvSpPr>
        <p:spPr>
          <a:xfrm>
            <a:off x="6172200" y="1681163"/>
            <a:ext cx="527685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1" name="Marcador de posición de contenido 3">
            <a:extLst>
              <a:ext uri="{FF2B5EF4-FFF2-40B4-BE49-F238E27FC236}">
                <a16:creationId xmlns:a16="http://schemas.microsoft.com/office/drawing/2014/main" id="{79F8415A-57A2-4D5C-97B0-E78499CC7C6F}"/>
              </a:ext>
            </a:extLst>
          </p:cNvPr>
          <p:cNvSpPr>
            <a:spLocks noGrp="1"/>
          </p:cNvSpPr>
          <p:nvPr>
            <p:ph sz="half" idx="2" hasCustomPrompt="1"/>
          </p:nvPr>
        </p:nvSpPr>
        <p:spPr>
          <a:xfrm>
            <a:off x="633186" y="2505075"/>
            <a:ext cx="5332147"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2" name="Marcador de posición de contenido 5">
            <a:extLst>
              <a:ext uri="{FF2B5EF4-FFF2-40B4-BE49-F238E27FC236}">
                <a16:creationId xmlns:a16="http://schemas.microsoft.com/office/drawing/2014/main" id="{37A31490-A10D-455A-B515-E26064D0E10A}"/>
              </a:ext>
            </a:extLst>
          </p:cNvPr>
          <p:cNvSpPr>
            <a:spLocks noGrp="1"/>
          </p:cNvSpPr>
          <p:nvPr>
            <p:ph sz="quarter" idx="4" hasCustomPrompt="1"/>
          </p:nvPr>
        </p:nvSpPr>
        <p:spPr>
          <a:xfrm>
            <a:off x="6172200" y="2505075"/>
            <a:ext cx="527685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9490708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ido con leyenda">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texto 3">
            <a:extLst>
              <a:ext uri="{FF2B5EF4-FFF2-40B4-BE49-F238E27FC236}">
                <a16:creationId xmlns:a16="http://schemas.microsoft.com/office/drawing/2014/main" id="{9F5DF135-B773-4FF0-A198-687768159124}"/>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10" name="Marcador de posición de contenido 2">
            <a:extLst>
              <a:ext uri="{FF2B5EF4-FFF2-40B4-BE49-F238E27FC236}">
                <a16:creationId xmlns:a16="http://schemas.microsoft.com/office/drawing/2014/main" id="{4D4BA48E-457A-42FA-BC00-3AE386B38A0C}"/>
              </a:ext>
            </a:extLst>
          </p:cNvPr>
          <p:cNvSpPr>
            <a:spLocks noGrp="1"/>
          </p:cNvSpPr>
          <p:nvPr>
            <p:ph idx="1" hasCustomPrompt="1"/>
          </p:nvPr>
        </p:nvSpPr>
        <p:spPr>
          <a:xfrm>
            <a:off x="5183188" y="987425"/>
            <a:ext cx="6265862"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1" name="Título 1">
            <a:extLst>
              <a:ext uri="{FF2B5EF4-FFF2-40B4-BE49-F238E27FC236}">
                <a16:creationId xmlns:a16="http://schemas.microsoft.com/office/drawing/2014/main" id="{43DF8AE6-3466-400C-B6F1-335DF4DED075}"/>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Tree>
    <p:extLst>
      <p:ext uri="{BB962C8B-B14F-4D97-AF65-F5344CB8AC3E}">
        <p14:creationId xmlns:p14="http://schemas.microsoft.com/office/powerpoint/2010/main" val="3976986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_02">
    <p:spTree>
      <p:nvGrpSpPr>
        <p:cNvPr id="1" name=""/>
        <p:cNvGrpSpPr/>
        <p:nvPr/>
      </p:nvGrpSpPr>
      <p:grpSpPr>
        <a:xfrm>
          <a:off x="0" y="0"/>
          <a:ext cx="0" cy="0"/>
          <a:chOff x="0" y="0"/>
          <a:chExt cx="0" cy="0"/>
        </a:xfrm>
      </p:grpSpPr>
      <p:sp>
        <p:nvSpPr>
          <p:cNvPr id="10" name="Forma libre: Forma 9">
            <a:extLst>
              <a:ext uri="{FF2B5EF4-FFF2-40B4-BE49-F238E27FC236}">
                <a16:creationId xmlns:a16="http://schemas.microsoft.com/office/drawing/2014/main" id="{B305EBB3-0F16-4B63-82ED-191AB224B8E2}"/>
              </a:ext>
            </a:extLst>
          </p:cNvPr>
          <p:cNvSpPr/>
          <p:nvPr userDrawn="1"/>
        </p:nvSpPr>
        <p:spPr>
          <a:xfrm>
            <a:off x="5512953" y="0"/>
            <a:ext cx="3522381"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Marcador de posición de imagen 11">
            <a:extLst>
              <a:ext uri="{FF2B5EF4-FFF2-40B4-BE49-F238E27FC236}">
                <a16:creationId xmlns:a16="http://schemas.microsoft.com/office/drawing/2014/main" id="{1A440F4A-C2AF-406D-B420-CCF52F447AC1}"/>
              </a:ext>
            </a:extLst>
          </p:cNvPr>
          <p:cNvSpPr>
            <a:spLocks noGrp="1"/>
          </p:cNvSpPr>
          <p:nvPr>
            <p:ph type="pic" sz="quarter" idx="10" hasCustomPrompt="1"/>
          </p:nvPr>
        </p:nvSpPr>
        <p:spPr>
          <a:xfrm>
            <a:off x="-1" y="0"/>
            <a:ext cx="5504688" cy="6858000"/>
          </a:xfrm>
        </p:spPr>
        <p:txBody>
          <a:bodyPr rtlCol="0" anchor="ctr" anchorCtr="1">
            <a:normAutofit/>
          </a:bodyPr>
          <a:lstStyle>
            <a:lvl1pPr marL="0" indent="0">
              <a:buNone/>
              <a:defRPr sz="2400">
                <a:solidFill>
                  <a:schemeClr val="bg1"/>
                </a:solidFill>
              </a:defRPr>
            </a:lvl1pPr>
          </a:lstStyle>
          <a:p>
            <a:pPr rtl="0"/>
            <a:r>
              <a:rPr lang="es-ES" noProof="0"/>
              <a:t>Insertar imagen</a:t>
            </a:r>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spTree>
    <p:extLst>
      <p:ext uri="{BB962C8B-B14F-4D97-AF65-F5344CB8AC3E}">
        <p14:creationId xmlns:p14="http://schemas.microsoft.com/office/powerpoint/2010/main" val="12708547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magen con leyenda">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Título 1">
            <a:extLst>
              <a:ext uri="{FF2B5EF4-FFF2-40B4-BE49-F238E27FC236}">
                <a16:creationId xmlns:a16="http://schemas.microsoft.com/office/drawing/2014/main" id="{A3EA16B2-FFAE-4A6E-977D-191BC1DB5B28}"/>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
        <p:nvSpPr>
          <p:cNvPr id="10" name="Marcador de posición de texto 3">
            <a:extLst>
              <a:ext uri="{FF2B5EF4-FFF2-40B4-BE49-F238E27FC236}">
                <a16:creationId xmlns:a16="http://schemas.microsoft.com/office/drawing/2014/main" id="{436B2E80-B2B9-4309-8C9B-11D0B83C4337}"/>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11" name="Marcador de posición de imagen 2">
            <a:extLst>
              <a:ext uri="{FF2B5EF4-FFF2-40B4-BE49-F238E27FC236}">
                <a16:creationId xmlns:a16="http://schemas.microsoft.com/office/drawing/2014/main" id="{03DB89DF-F372-4E54-9DFD-D53E42A2B8E8}"/>
              </a:ext>
            </a:extLst>
          </p:cNvPr>
          <p:cNvSpPr>
            <a:spLocks noGrp="1"/>
          </p:cNvSpPr>
          <p:nvPr>
            <p:ph type="pic" idx="1"/>
          </p:nvPr>
        </p:nvSpPr>
        <p:spPr>
          <a:xfrm>
            <a:off x="5183188" y="457201"/>
            <a:ext cx="6172200" cy="5403850"/>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Tree>
    <p:extLst>
      <p:ext uri="{BB962C8B-B14F-4D97-AF65-F5344CB8AC3E}">
        <p14:creationId xmlns:p14="http://schemas.microsoft.com/office/powerpoint/2010/main" val="4294346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_03">
    <p:spTree>
      <p:nvGrpSpPr>
        <p:cNvPr id="1" name=""/>
        <p:cNvGrpSpPr/>
        <p:nvPr/>
      </p:nvGrpSpPr>
      <p:grpSpPr>
        <a:xfrm>
          <a:off x="0" y="0"/>
          <a:ext cx="0" cy="0"/>
          <a:chOff x="0" y="0"/>
          <a:chExt cx="0" cy="0"/>
        </a:xfrm>
      </p:grpSpPr>
      <p:sp>
        <p:nvSpPr>
          <p:cNvPr id="7" name="Marcador de posición de imagen 11">
            <a:extLst>
              <a:ext uri="{FF2B5EF4-FFF2-40B4-BE49-F238E27FC236}">
                <a16:creationId xmlns:a16="http://schemas.microsoft.com/office/drawing/2014/main" id="{47CEAAF6-CCA9-40F8-8A3D-FAAD92220D11}"/>
              </a:ext>
            </a:extLst>
          </p:cNvPr>
          <p:cNvSpPr>
            <a:spLocks noGrp="1"/>
          </p:cNvSpPr>
          <p:nvPr>
            <p:ph type="pic" sz="quarter" idx="10" hasCustomPrompt="1"/>
          </p:nvPr>
        </p:nvSpPr>
        <p:spPr>
          <a:xfrm>
            <a:off x="-2" y="0"/>
            <a:ext cx="12192001" cy="6858000"/>
          </a:xfrm>
        </p:spPr>
        <p:txBody>
          <a:bodyPr rtlCol="0" anchor="ctr" anchorCtr="1">
            <a:normAutofit/>
          </a:bodyPr>
          <a:lstStyle>
            <a:lvl1pPr marL="0" indent="0">
              <a:buNone/>
              <a:defRPr sz="2400">
                <a:solidFill>
                  <a:schemeClr val="bg1"/>
                </a:solidFill>
              </a:defRPr>
            </a:lvl1pPr>
          </a:lstStyle>
          <a:p>
            <a:pPr rtl="0"/>
            <a:r>
              <a:rPr lang="es-ES" noProof="0"/>
              <a:t>Insertar imagen</a:t>
            </a:r>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316020" y="2404234"/>
            <a:ext cx="5330038" cy="1746504"/>
          </a:xfrm>
        </p:spPr>
        <p:txBody>
          <a:bodyPr vert="horz" lIns="0" tIns="45720" rIns="0" bIns="45720" rtlCol="0" anchor="b" anchorCtr="1">
            <a:noAutofit/>
          </a:bodyPr>
          <a:lstStyle>
            <a:lvl1pPr>
              <a:defRPr lang="en-GB" dirty="0">
                <a:solidFill>
                  <a:schemeClr val="bg1"/>
                </a:solidFill>
              </a:defRPr>
            </a:lvl1pPr>
          </a:lstStyle>
          <a:p>
            <a:pPr marL="0" lvl="0"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453180" y="4553291"/>
            <a:ext cx="5049510" cy="521208"/>
          </a:xfrm>
        </p:spPr>
        <p:txBody>
          <a:bodyPr vert="horz" lIns="0" tIns="0" rIns="0" bIns="0" rtlCol="0" anchor="t" anchorCtr="1">
            <a:noAutofit/>
          </a:bodyPr>
          <a:lstStyle>
            <a:lvl1pPr marL="0" indent="0">
              <a:lnSpc>
                <a:spcPct val="100000"/>
              </a:lnSpc>
              <a:spcBef>
                <a:spcPts val="0"/>
              </a:spcBef>
              <a:buNone/>
              <a:defRPr lang="en-GB" sz="2000" dirty="0">
                <a:solidFill>
                  <a:schemeClr val="bg1"/>
                </a:solidFill>
              </a:defRPr>
            </a:lvl1pPr>
          </a:lstStyle>
          <a:p>
            <a:pPr lvl="0" rtl="0"/>
            <a:r>
              <a:rPr lang="es-ES" noProof="0"/>
              <a:t>Subtítulo</a:t>
            </a:r>
          </a:p>
        </p:txBody>
      </p:sp>
    </p:spTree>
    <p:extLst>
      <p:ext uri="{BB962C8B-B14F-4D97-AF65-F5344CB8AC3E}">
        <p14:creationId xmlns:p14="http://schemas.microsoft.com/office/powerpoint/2010/main" val="3477175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ncabezado de sección con imagen">
    <p:spTree>
      <p:nvGrpSpPr>
        <p:cNvPr id="1" name=""/>
        <p:cNvGrpSpPr/>
        <p:nvPr/>
      </p:nvGrpSpPr>
      <p:grpSpPr>
        <a:xfrm>
          <a:off x="0" y="0"/>
          <a:ext cx="0" cy="0"/>
          <a:chOff x="0" y="0"/>
          <a:chExt cx="0" cy="0"/>
        </a:xfrm>
      </p:grpSpPr>
      <p:sp>
        <p:nvSpPr>
          <p:cNvPr id="7" name="Marcador de posición de imagen 11">
            <a:extLst>
              <a:ext uri="{FF2B5EF4-FFF2-40B4-BE49-F238E27FC236}">
                <a16:creationId xmlns:a16="http://schemas.microsoft.com/office/drawing/2014/main" id="{AAF32A0B-D38A-4E4A-BD5E-94B671296508}"/>
              </a:ext>
            </a:extLst>
          </p:cNvPr>
          <p:cNvSpPr>
            <a:spLocks noGrp="1"/>
          </p:cNvSpPr>
          <p:nvPr>
            <p:ph type="pic" sz="quarter" idx="10" hasCustomPrompt="1"/>
          </p:nvPr>
        </p:nvSpPr>
        <p:spPr>
          <a:xfrm>
            <a:off x="-2" y="0"/>
            <a:ext cx="12192001" cy="6858000"/>
          </a:xfrm>
        </p:spPr>
        <p:txBody>
          <a:bodyPr rtlCol="0" anchor="ctr" anchorCtr="1">
            <a:normAutofit/>
          </a:bodyPr>
          <a:lstStyle>
            <a:lvl1pPr marL="0" indent="0">
              <a:buNone/>
              <a:defRPr sz="2400">
                <a:solidFill>
                  <a:schemeClr val="tx1"/>
                </a:solidFill>
              </a:defRPr>
            </a:lvl1pPr>
          </a:lstStyle>
          <a:p>
            <a:pPr rtl="0"/>
            <a:r>
              <a:rPr lang="es-ES" noProof="0"/>
              <a:t>Insertar imagen</a:t>
            </a:r>
          </a:p>
        </p:txBody>
      </p:sp>
      <p:sp>
        <p:nvSpPr>
          <p:cNvPr id="2" name="Título 1">
            <a:extLst>
              <a:ext uri="{FF2B5EF4-FFF2-40B4-BE49-F238E27FC236}">
                <a16:creationId xmlns:a16="http://schemas.microsoft.com/office/drawing/2014/main" id="{2DCD3B46-48AB-439D-A981-D3596F977592}"/>
              </a:ext>
            </a:extLst>
          </p:cNvPr>
          <p:cNvSpPr>
            <a:spLocks noGrp="1"/>
          </p:cNvSpPr>
          <p:nvPr>
            <p:ph type="title"/>
          </p:nvPr>
        </p:nvSpPr>
        <p:spPr>
          <a:xfrm>
            <a:off x="4590288" y="2313432"/>
            <a:ext cx="6592824" cy="2852737"/>
          </a:xfrm>
        </p:spPr>
        <p:txBody>
          <a:bodyPr vert="horz" lIns="91440" tIns="45720" rIns="91440" bIns="45720" rtlCol="0" anchor="b">
            <a:noAutofit/>
          </a:bodyPr>
          <a:lstStyle>
            <a:lvl1pPr>
              <a:defRPr lang="en-GB" sz="6000" dirty="0">
                <a:solidFill>
                  <a:schemeClr val="bg1"/>
                </a:solidFill>
              </a:defRPr>
            </a:lvl1pPr>
          </a:lstStyle>
          <a:p>
            <a:pPr lvl="0" rtl="0"/>
            <a:r>
              <a:rPr lang="es-ES" noProof="0"/>
              <a:t>Haga clic para modificar el estilo de título del patrón</a:t>
            </a:r>
          </a:p>
        </p:txBody>
      </p:sp>
      <p:sp>
        <p:nvSpPr>
          <p:cNvPr id="3" name="Marcador de posición de texto 2">
            <a:extLst>
              <a:ext uri="{FF2B5EF4-FFF2-40B4-BE49-F238E27FC236}">
                <a16:creationId xmlns:a16="http://schemas.microsoft.com/office/drawing/2014/main" id="{2728D712-0D13-4ECD-9BEB-B8EE651FF63F}"/>
              </a:ext>
            </a:extLst>
          </p:cNvPr>
          <p:cNvSpPr>
            <a:spLocks noGrp="1"/>
          </p:cNvSpPr>
          <p:nvPr>
            <p:ph type="body" idx="1" hasCustomPrompt="1"/>
          </p:nvPr>
        </p:nvSpPr>
        <p:spPr>
          <a:xfrm>
            <a:off x="4590288" y="5193792"/>
            <a:ext cx="6592824" cy="978408"/>
          </a:xfrm>
        </p:spPr>
        <p:txBody>
          <a:bodyPr vert="horz" lIns="91440" tIns="45720" rIns="91440" bIns="45720" rtlCol="0">
            <a:noAutofit/>
          </a:bodyPr>
          <a:lstStyle>
            <a:lvl1pPr marL="0" indent="0">
              <a:buNone/>
              <a:defRPr lang="en-US" sz="1600">
                <a:solidFill>
                  <a:schemeClr val="bg1"/>
                </a:solidFill>
              </a:defRPr>
            </a:lvl1pPr>
          </a:lstStyle>
          <a:p>
            <a:pPr marL="228600" lvl="0" indent="-228600" rtl="0"/>
            <a:r>
              <a:rPr lang="es-ES" noProof="0"/>
              <a:t>Editar estilos de texto del patrón</a:t>
            </a:r>
          </a:p>
        </p:txBody>
      </p:sp>
    </p:spTree>
    <p:extLst>
      <p:ext uri="{BB962C8B-B14F-4D97-AF65-F5344CB8AC3E}">
        <p14:creationId xmlns:p14="http://schemas.microsoft.com/office/powerpoint/2010/main" val="3411308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01 Contenido_2 columna">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6836125" y="0"/>
            <a:ext cx="5355875"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4" name="Marcador de texto 12">
            <a:extLst>
              <a:ext uri="{FF2B5EF4-FFF2-40B4-BE49-F238E27FC236}">
                <a16:creationId xmlns:a16="http://schemas.microsoft.com/office/drawing/2014/main" id="{C7F0E85E-786D-44FC-A9C8-8853277D7C38}"/>
              </a:ext>
            </a:extLst>
          </p:cNvPr>
          <p:cNvSpPr>
            <a:spLocks noGrp="1"/>
          </p:cNvSpPr>
          <p:nvPr>
            <p:ph type="body" sz="quarter" idx="12" hasCustomPrompt="1"/>
          </p:nvPr>
        </p:nvSpPr>
        <p:spPr>
          <a:xfrm>
            <a:off x="4386558" y="2717803"/>
            <a:ext cx="2834640" cy="3368675"/>
          </a:xfrm>
        </p:spPr>
        <p:txBody>
          <a:bodyPr vert="horz" wrap="square" lIns="0" tIns="45720" rIns="0" bIns="45720" rtlCol="0" anchor="t">
            <a:noAutofit/>
          </a:bodyPr>
          <a:lstStyle>
            <a:lvl1pPr marL="0" indent="0">
              <a:buNone/>
              <a:defRPr lang="en-US" sz="1400" dirty="0" smtClean="0">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647700" y="2717803"/>
            <a:ext cx="2834640" cy="3368675"/>
          </a:xfrm>
        </p:spPr>
        <p:txBody>
          <a:bodyPr vert="horz" wrap="square" lIns="0" tIns="45720" rIns="0" bIns="45720" rtlCol="0" anchor="t">
            <a:noAutofit/>
          </a:bodyPr>
          <a:lstStyle>
            <a:lvl1pPr marL="0" indent="0">
              <a:buNone/>
              <a:defRPr lang="en-US" sz="1400" dirty="0" smtClean="0">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6891564" cy="830997"/>
          </a:xfrm>
        </p:spPr>
        <p:txBody>
          <a:bodyPr vert="horz" wrap="square" lIns="0" tIns="45720" rIns="91440" bIns="45720" rtlCol="0" anchor="t">
            <a:noAutofit/>
          </a:bodyPr>
          <a:lstStyle>
            <a:lvl1pPr>
              <a:defRPr lang="en-GB" sz="2400">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1906451" y="1981200"/>
            <a:ext cx="548640" cy="548640"/>
          </a:xfrm>
        </p:spPr>
        <p:txBody>
          <a:bodyPr lIns="0" tIns="0" rIns="0" bIns="0" rtlCol="0" anchor="ctr">
            <a:noAutofit/>
          </a:bodyPr>
          <a:lstStyle>
            <a:lvl1pPr marL="0" indent="0" algn="ctr">
              <a:buNone/>
              <a:defRPr sz="1400"/>
            </a:lvl1pPr>
          </a:lstStyle>
          <a:p>
            <a:pPr lvl="0" rtl="0"/>
            <a:r>
              <a:rPr lang="es-ES" noProof="0"/>
              <a:t>Icono</a:t>
            </a:r>
          </a:p>
        </p:txBody>
      </p:sp>
      <p:sp>
        <p:nvSpPr>
          <p:cNvPr id="17" name="Marcador de contenido 15">
            <a:extLst>
              <a:ext uri="{FF2B5EF4-FFF2-40B4-BE49-F238E27FC236}">
                <a16:creationId xmlns:a16="http://schemas.microsoft.com/office/drawing/2014/main" id="{6DF8CB66-232E-4CE3-96FC-CE37C74994E1}"/>
              </a:ext>
            </a:extLst>
          </p:cNvPr>
          <p:cNvSpPr>
            <a:spLocks noGrp="1"/>
          </p:cNvSpPr>
          <p:nvPr>
            <p:ph sz="quarter" idx="14" hasCustomPrompt="1"/>
          </p:nvPr>
        </p:nvSpPr>
        <p:spPr>
          <a:xfrm>
            <a:off x="5645309" y="1981200"/>
            <a:ext cx="548640" cy="548640"/>
          </a:xfrm>
        </p:spPr>
        <p:txBody>
          <a:bodyPr lIns="0" tIns="0" rIns="0" bIns="0" rtlCol="0" anchor="ctr">
            <a:noAutofit/>
          </a:bodyPr>
          <a:lstStyle>
            <a:lvl1pPr marL="0" indent="0" algn="ctr">
              <a:buNone/>
              <a:defRPr sz="1400"/>
            </a:lvl1pPr>
          </a:lstStyle>
          <a:p>
            <a:pPr lvl="0" rtl="0"/>
            <a:r>
              <a:rPr lang="es-ES" noProof="0"/>
              <a:t>Icono</a:t>
            </a:r>
          </a:p>
        </p:txBody>
      </p:sp>
      <p:sp>
        <p:nvSpPr>
          <p:cNvPr id="18" name="Marcador de número de diapositiva 7">
            <a:extLst>
              <a:ext uri="{FF2B5EF4-FFF2-40B4-BE49-F238E27FC236}">
                <a16:creationId xmlns:a16="http://schemas.microsoft.com/office/drawing/2014/main" id="{8728750D-82C7-4A8D-A7C7-554934667964}"/>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2772049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02 Contenido_3 columna">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4" name="Marcador de texto 12">
            <a:extLst>
              <a:ext uri="{FF2B5EF4-FFF2-40B4-BE49-F238E27FC236}">
                <a16:creationId xmlns:a16="http://schemas.microsoft.com/office/drawing/2014/main" id="{C7F0E85E-786D-44FC-A9C8-8853277D7C38}"/>
              </a:ext>
            </a:extLst>
          </p:cNvPr>
          <p:cNvSpPr>
            <a:spLocks noGrp="1"/>
          </p:cNvSpPr>
          <p:nvPr>
            <p:ph type="body" sz="quarter" idx="12" hasCustomPrompt="1"/>
          </p:nvPr>
        </p:nvSpPr>
        <p:spPr>
          <a:xfrm>
            <a:off x="3888842" y="2717803"/>
            <a:ext cx="2377440" cy="3368675"/>
          </a:xfrm>
        </p:spPr>
        <p:txBody>
          <a:bodyPr vert="horz" wrap="square" lIns="0" tIns="45720" rIns="0" bIns="45720" rtlCol="0" anchor="t">
            <a:noAutofit/>
          </a:bodyPr>
          <a:lstStyle>
            <a:lvl1pPr marL="0" indent="0">
              <a:buNone/>
              <a:defRPr lang="en-US" sz="1400" dirty="0" smtClean="0">
                <a:solidFill>
                  <a:schemeClr val="bg1">
                    <a:lumMod val="95000"/>
                  </a:schemeClr>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647700" y="2717803"/>
            <a:ext cx="2377440" cy="3368675"/>
          </a:xfrm>
        </p:spPr>
        <p:txBody>
          <a:bodyPr vert="horz" wrap="square" lIns="0" tIns="45720" rIns="0" bIns="45720" rtlCol="0" anchor="t">
            <a:noAutofit/>
          </a:bodyPr>
          <a:lstStyle>
            <a:lvl1pPr marL="0" indent="0">
              <a:buNone/>
              <a:defRPr lang="en-US" sz="1400" dirty="0" smtClean="0">
                <a:solidFill>
                  <a:schemeClr val="bg1">
                    <a:lumMod val="95000"/>
                  </a:schemeClr>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206264" cy="830997"/>
          </a:xfrm>
        </p:spPr>
        <p:txBody>
          <a:bodyPr vert="horz" wrap="square" lIns="0" tIns="45720" rIns="91440" bIns="45720" rtlCol="0" anchor="t">
            <a:noAutofit/>
          </a:bodyPr>
          <a:lstStyle>
            <a:lvl1pPr>
              <a:defRPr lang="en-GB" sz="2400">
                <a:solidFill>
                  <a:schemeClr val="bg1">
                    <a:lumMod val="95000"/>
                  </a:schemeClr>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1562100" y="1981200"/>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7" name="Marcador de contenido 15">
            <a:extLst>
              <a:ext uri="{FF2B5EF4-FFF2-40B4-BE49-F238E27FC236}">
                <a16:creationId xmlns:a16="http://schemas.microsoft.com/office/drawing/2014/main" id="{6DF8CB66-232E-4CE3-96FC-CE37C74994E1}"/>
              </a:ext>
            </a:extLst>
          </p:cNvPr>
          <p:cNvSpPr>
            <a:spLocks noGrp="1"/>
          </p:cNvSpPr>
          <p:nvPr>
            <p:ph sz="quarter" idx="14" hasCustomPrompt="1"/>
          </p:nvPr>
        </p:nvSpPr>
        <p:spPr>
          <a:xfrm>
            <a:off x="4803242" y="1981200"/>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8" name="Marcador de texto 12">
            <a:extLst>
              <a:ext uri="{FF2B5EF4-FFF2-40B4-BE49-F238E27FC236}">
                <a16:creationId xmlns:a16="http://schemas.microsoft.com/office/drawing/2014/main" id="{DEF523FD-B1FC-40A7-93AA-389CB38E17C0}"/>
              </a:ext>
            </a:extLst>
          </p:cNvPr>
          <p:cNvSpPr>
            <a:spLocks noGrp="1"/>
          </p:cNvSpPr>
          <p:nvPr>
            <p:ph type="body" sz="quarter" idx="15" hasCustomPrompt="1"/>
          </p:nvPr>
        </p:nvSpPr>
        <p:spPr>
          <a:xfrm>
            <a:off x="7129985" y="2717803"/>
            <a:ext cx="2377440" cy="3368675"/>
          </a:xfrm>
        </p:spPr>
        <p:txBody>
          <a:bodyPr vert="horz" wrap="square" lIns="0" tIns="45720" rIns="0" bIns="45720" rtlCol="0" anchor="t">
            <a:noAutofit/>
          </a:bodyPr>
          <a:lstStyle>
            <a:lvl1pPr marL="0" indent="0">
              <a:buNone/>
              <a:defRPr lang="en-US" sz="1400" dirty="0" smtClean="0">
                <a:solidFill>
                  <a:schemeClr val="bg1">
                    <a:lumMod val="95000"/>
                  </a:schemeClr>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10" name="Marcador de contenido 15">
            <a:extLst>
              <a:ext uri="{FF2B5EF4-FFF2-40B4-BE49-F238E27FC236}">
                <a16:creationId xmlns:a16="http://schemas.microsoft.com/office/drawing/2014/main" id="{B60C8CC8-C869-4395-B389-D76DF4A56AA1}"/>
              </a:ext>
            </a:extLst>
          </p:cNvPr>
          <p:cNvSpPr>
            <a:spLocks noGrp="1"/>
          </p:cNvSpPr>
          <p:nvPr>
            <p:ph sz="quarter" idx="16" hasCustomPrompt="1"/>
          </p:nvPr>
        </p:nvSpPr>
        <p:spPr>
          <a:xfrm>
            <a:off x="8044385" y="1981200"/>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1" name="Marcador de número de diapositiva 7">
            <a:extLst>
              <a:ext uri="{FF2B5EF4-FFF2-40B4-BE49-F238E27FC236}">
                <a16:creationId xmlns:a16="http://schemas.microsoft.com/office/drawing/2014/main" id="{E10AF5F6-7B7D-4CE6-A1D0-2F46804D3CE7}"/>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1054804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03 Contenido_2 columna Vertical">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3" name="Marcador de posición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1809750" y="1847927"/>
            <a:ext cx="7315200" cy="1461613"/>
          </a:xfrm>
        </p:spPr>
        <p:txBody>
          <a:bodyPr vert="horz" wrap="square" lIns="0" tIns="45720" rIns="0" bIns="45720" rtlCol="0" anchor="t">
            <a:noAutofit/>
          </a:bodyPr>
          <a:lstStyle>
            <a:lvl1pPr>
              <a:defRPr lang="en-US" sz="1400" dirty="0" smtClean="0">
                <a:solidFill>
                  <a:schemeClr val="bg1">
                    <a:lumMod val="95000"/>
                  </a:schemeClr>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206264" cy="830997"/>
          </a:xfrm>
        </p:spPr>
        <p:txBody>
          <a:bodyPr vert="horz" wrap="square" lIns="0" tIns="45720" rIns="91440" bIns="45720" rtlCol="0" anchor="t">
            <a:noAutofit/>
          </a:bodyPr>
          <a:lstStyle>
            <a:lvl1pPr>
              <a:defRPr lang="en-GB" sz="2400">
                <a:solidFill>
                  <a:schemeClr val="bg1">
                    <a:lumMod val="95000"/>
                  </a:schemeClr>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647700" y="2304413"/>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1" name="Marcador de texto 12">
            <a:extLst>
              <a:ext uri="{FF2B5EF4-FFF2-40B4-BE49-F238E27FC236}">
                <a16:creationId xmlns:a16="http://schemas.microsoft.com/office/drawing/2014/main" id="{C3BB8EAB-4266-4938-A8CB-6D18C938017F}"/>
              </a:ext>
            </a:extLst>
          </p:cNvPr>
          <p:cNvSpPr>
            <a:spLocks noGrp="1"/>
          </p:cNvSpPr>
          <p:nvPr>
            <p:ph type="body" sz="quarter" idx="14" hasCustomPrompt="1"/>
          </p:nvPr>
        </p:nvSpPr>
        <p:spPr>
          <a:xfrm>
            <a:off x="1809750" y="4048520"/>
            <a:ext cx="7315200" cy="1461613"/>
          </a:xfrm>
        </p:spPr>
        <p:txBody>
          <a:bodyPr vert="horz" wrap="square" lIns="0" tIns="45720" rIns="0" bIns="45720" rtlCol="0" anchor="t">
            <a:noAutofit/>
          </a:bodyPr>
          <a:lstStyle>
            <a:lvl1pPr>
              <a:defRPr lang="en-US" sz="1400" dirty="0" smtClean="0">
                <a:solidFill>
                  <a:schemeClr val="bg1">
                    <a:lumMod val="95000"/>
                  </a:schemeClr>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12" name="Marcador de contenido 15">
            <a:extLst>
              <a:ext uri="{FF2B5EF4-FFF2-40B4-BE49-F238E27FC236}">
                <a16:creationId xmlns:a16="http://schemas.microsoft.com/office/drawing/2014/main" id="{716D363C-A0A5-4FB1-8CC2-850C0CD9F4E7}"/>
              </a:ext>
            </a:extLst>
          </p:cNvPr>
          <p:cNvSpPr>
            <a:spLocks noGrp="1"/>
          </p:cNvSpPr>
          <p:nvPr>
            <p:ph sz="quarter" idx="15" hasCustomPrompt="1"/>
          </p:nvPr>
        </p:nvSpPr>
        <p:spPr>
          <a:xfrm>
            <a:off x="647700" y="4505006"/>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5" name="Marcador de número de diapositiva 7">
            <a:extLst>
              <a:ext uri="{FF2B5EF4-FFF2-40B4-BE49-F238E27FC236}">
                <a16:creationId xmlns:a16="http://schemas.microsoft.com/office/drawing/2014/main" id="{AAF4A39B-C3C3-4691-BB94-371047ADD50E}"/>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2447190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04 Contenido_1 columna">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1562100" y="1733627"/>
            <a:ext cx="2438400" cy="4248073"/>
          </a:xfrm>
        </p:spPr>
        <p:txBody>
          <a:bodyPr vert="horz" wrap="square" lIns="0" tIns="45720" rIns="0" bIns="45720" rtlCol="0" anchor="t">
            <a:noAutofit/>
          </a:bodyPr>
          <a:lstStyle>
            <a:lvl1pPr>
              <a:defRPr lang="en-US" sz="1400" dirty="0" smtClean="0">
                <a:solidFill>
                  <a:schemeClr val="bg1">
                    <a:lumMod val="95000"/>
                  </a:schemeClr>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206264" cy="830997"/>
          </a:xfrm>
        </p:spPr>
        <p:txBody>
          <a:bodyPr vert="horz" wrap="square" lIns="0" tIns="45720" rIns="91440" bIns="45720" rtlCol="0" anchor="t">
            <a:noAutofit/>
          </a:bodyPr>
          <a:lstStyle>
            <a:lvl1pPr>
              <a:defRPr lang="en-GB" sz="2400">
                <a:solidFill>
                  <a:schemeClr val="bg1">
                    <a:lumMod val="95000"/>
                  </a:schemeClr>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647700" y="1733627"/>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8" name="Marcador de número de diapositiva 7">
            <a:extLst>
              <a:ext uri="{FF2B5EF4-FFF2-40B4-BE49-F238E27FC236}">
                <a16:creationId xmlns:a16="http://schemas.microsoft.com/office/drawing/2014/main" id="{100F546D-5491-4A19-9725-5C920C5738BE}"/>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22159733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05 Contenido">
    <p:spTree>
      <p:nvGrpSpPr>
        <p:cNvPr id="1" name=""/>
        <p:cNvGrpSpPr/>
        <p:nvPr/>
      </p:nvGrpSpPr>
      <p:grpSpPr>
        <a:xfrm>
          <a:off x="0" y="0"/>
          <a:ext cx="0" cy="0"/>
          <a:chOff x="0" y="0"/>
          <a:chExt cx="0" cy="0"/>
        </a:xfrm>
      </p:grpSpPr>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1562100" y="1733627"/>
            <a:ext cx="8534400" cy="4248073"/>
          </a:xfrm>
        </p:spPr>
        <p:txBody>
          <a:bodyPr vert="horz" wrap="square" lIns="0" tIns="45720" rIns="0" bIns="45720" rtlCol="0" anchor="t">
            <a:noAutofit/>
          </a:bodyPr>
          <a:lstStyle>
            <a:lvl1pPr>
              <a:defRPr lang="en-US" sz="1400" dirty="0" smtClean="0">
                <a:solidFill>
                  <a:schemeClr val="tx1"/>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647700" y="1733627"/>
            <a:ext cx="548640" cy="548640"/>
          </a:xfrm>
        </p:spPr>
        <p:txBody>
          <a:bodyPr lIns="0" tIns="0" rIns="0" bIns="0" rtlCol="0" anchor="ctr">
            <a:noAutofit/>
          </a:bodyPr>
          <a:lstStyle>
            <a:lvl1pPr marL="0" indent="0" algn="ctr">
              <a:buNone/>
              <a:defRPr sz="1400">
                <a:solidFill>
                  <a:schemeClr val="tx1"/>
                </a:solidFill>
              </a:defRPr>
            </a:lvl1pPr>
          </a:lstStyle>
          <a:p>
            <a:pPr lvl="0" rtl="0"/>
            <a:r>
              <a:rPr lang="es-ES" noProof="0"/>
              <a:t>Icono</a:t>
            </a:r>
          </a:p>
        </p:txBody>
      </p:sp>
      <p:grpSp>
        <p:nvGrpSpPr>
          <p:cNvPr id="11" name="Grupo 10">
            <a:extLst>
              <a:ext uri="{FF2B5EF4-FFF2-40B4-BE49-F238E27FC236}">
                <a16:creationId xmlns:a16="http://schemas.microsoft.com/office/drawing/2014/main" id="{00AC1958-0DCB-4970-ADE3-E64DAAFC501D}"/>
              </a:ext>
            </a:extLst>
          </p:cNvPr>
          <p:cNvGrpSpPr/>
          <p:nvPr userDrawn="1"/>
        </p:nvGrpSpPr>
        <p:grpSpPr>
          <a:xfrm>
            <a:off x="0" y="6086479"/>
            <a:ext cx="12192000" cy="600974"/>
            <a:chOff x="0" y="6086479"/>
            <a:chExt cx="12192000" cy="600974"/>
          </a:xfrm>
        </p:grpSpPr>
        <p:sp>
          <p:nvSpPr>
            <p:cNvPr id="12" name="Rectángulo 11">
              <a:extLst>
                <a:ext uri="{FF2B5EF4-FFF2-40B4-BE49-F238E27FC236}">
                  <a16:creationId xmlns:a16="http://schemas.microsoft.com/office/drawing/2014/main" id="{9E71A8D8-5A28-4968-9E80-110E9CB88F92}"/>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4" name="Elipse 13">
              <a:extLst>
                <a:ext uri="{FF2B5EF4-FFF2-40B4-BE49-F238E27FC236}">
                  <a16:creationId xmlns:a16="http://schemas.microsoft.com/office/drawing/2014/main" id="{7239C02C-1FAD-4E73-AB32-5A30A946A447}"/>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15" name="Marcador de número de diapositiva 5">
            <a:extLst>
              <a:ext uri="{FF2B5EF4-FFF2-40B4-BE49-F238E27FC236}">
                <a16:creationId xmlns:a16="http://schemas.microsoft.com/office/drawing/2014/main" id="{FF40D550-A563-4E50-AEE9-6D9D19499F9F}"/>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Tree>
    <p:extLst>
      <p:ext uri="{BB962C8B-B14F-4D97-AF65-F5344CB8AC3E}">
        <p14:creationId xmlns:p14="http://schemas.microsoft.com/office/powerpoint/2010/main" val="18306571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Marcador de posición de número de diapositiva 7">
            <a:extLst>
              <a:ext uri="{FF2B5EF4-FFF2-40B4-BE49-F238E27FC236}">
                <a16:creationId xmlns:a16="http://schemas.microsoft.com/office/drawing/2014/main" id="{90F2147C-DDBF-4431-95AC-650CCE32FC7A}"/>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tx1"/>
                </a:solidFill>
              </a:defRPr>
            </a:lvl1pPr>
          </a:lstStyle>
          <a:p>
            <a:pPr algn="ctr" rtl="0"/>
            <a:fld id="{817179DE-9BF3-494C-804F-0C7C90AC8700}" type="slidenum">
              <a:rPr lang="es-ES" noProof="0" smtClean="0"/>
              <a:pPr algn="ctr" rtl="0"/>
              <a:t>‹Nº›</a:t>
            </a:fld>
            <a:endParaRPr lang="es-ES" noProof="0"/>
          </a:p>
        </p:txBody>
      </p:sp>
      <p:sp>
        <p:nvSpPr>
          <p:cNvPr id="2" name="Marcador de posición de título 1">
            <a:extLst>
              <a:ext uri="{FF2B5EF4-FFF2-40B4-BE49-F238E27FC236}">
                <a16:creationId xmlns:a16="http://schemas.microsoft.com/office/drawing/2014/main" id="{224C3681-351A-40D9-8C08-632E98237C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posición de texto 2">
            <a:extLst>
              <a:ext uri="{FF2B5EF4-FFF2-40B4-BE49-F238E27FC236}">
                <a16:creationId xmlns:a16="http://schemas.microsoft.com/office/drawing/2014/main" id="{607CEF16-92A3-4A77-B95D-A9DB52319F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ES" noProof="0" dirty="0"/>
              <a:t>Editar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Tree>
    <p:extLst>
      <p:ext uri="{BB962C8B-B14F-4D97-AF65-F5344CB8AC3E}">
        <p14:creationId xmlns:p14="http://schemas.microsoft.com/office/powerpoint/2010/main" val="4096770716"/>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70" r:id="rId10"/>
    <p:sldLayoutId id="2147483669" r:id="rId11"/>
    <p:sldLayoutId id="2147483655"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image" Target="../media/image21.png"/><Relationship Id="rId5" Type="http://schemas.openxmlformats.org/officeDocument/2006/relationships/image" Target="../media/image20.emf"/><Relationship Id="rId4" Type="http://schemas.openxmlformats.org/officeDocument/2006/relationships/image" Target="../media/image19.emf"/></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22.emf"/></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9.xml"/><Relationship Id="rId5" Type="http://schemas.openxmlformats.org/officeDocument/2006/relationships/image" Target="../media/image12.emf"/><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12.emf"/><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14.emf"/></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6.emf"/><Relationship Id="rId4" Type="http://schemas.openxmlformats.org/officeDocument/2006/relationships/image" Target="../media/image15.emf"/></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17.emf"/><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Marcador de posición de imagen 16">
            <a:extLst>
              <a:ext uri="{FF2B5EF4-FFF2-40B4-BE49-F238E27FC236}">
                <a16:creationId xmlns:a16="http://schemas.microsoft.com/office/drawing/2014/main" id="{83B20FBB-8217-4FB0-BC35-E49BA9252554}"/>
              </a:ext>
            </a:extLst>
          </p:cNvPr>
          <p:cNvPicPr>
            <a:picLocks noGrp="1" noChangeAspect="1"/>
          </p:cNvPicPr>
          <p:nvPr>
            <p:ph type="pic" sz="quarter" idx="13"/>
          </p:nvPr>
        </p:nvPicPr>
        <p:blipFill>
          <a:blip r:embed="rId3"/>
          <a:srcRect t="9719" b="9719"/>
          <a:stretch/>
        </p:blipFill>
        <p:spPr>
          <a:xfrm>
            <a:off x="6516914" y="0"/>
            <a:ext cx="5675085" cy="6858000"/>
          </a:xfrm>
        </p:spPr>
      </p:pic>
      <p:pic>
        <p:nvPicPr>
          <p:cNvPr id="5" name="Marcador de posición de imagen 4">
            <a:extLst>
              <a:ext uri="{FF2B5EF4-FFF2-40B4-BE49-F238E27FC236}">
                <a16:creationId xmlns:a16="http://schemas.microsoft.com/office/drawing/2014/main" id="{68B6FFC1-6A21-4DAC-82BC-F2966925C165}"/>
              </a:ext>
            </a:extLst>
          </p:cNvPr>
          <p:cNvPicPr>
            <a:picLocks noGrp="1" noChangeAspect="1"/>
          </p:cNvPicPr>
          <p:nvPr>
            <p:ph type="pic" sz="quarter" idx="12"/>
          </p:nvPr>
        </p:nvPicPr>
        <p:blipFill>
          <a:blip r:embed="rId4"/>
          <a:srcRect l="6986" r="6986"/>
          <a:stretch/>
        </p:blipFill>
        <p:spPr>
          <a:xfrm>
            <a:off x="0" y="-1"/>
            <a:ext cx="8115300" cy="6858001"/>
          </a:xfrm>
        </p:spPr>
      </p:pic>
      <p:grpSp>
        <p:nvGrpSpPr>
          <p:cNvPr id="9" name="Grupo 8" descr="elemento decorativo">
            <a:extLst>
              <a:ext uri="{FF2B5EF4-FFF2-40B4-BE49-F238E27FC236}">
                <a16:creationId xmlns:a16="http://schemas.microsoft.com/office/drawing/2014/main" id="{E7969C14-1078-4610-9BC5-74119C9B87BE}"/>
              </a:ext>
            </a:extLst>
          </p:cNvPr>
          <p:cNvGrpSpPr/>
          <p:nvPr/>
        </p:nvGrpSpPr>
        <p:grpSpPr>
          <a:xfrm>
            <a:off x="0" y="3808320"/>
            <a:ext cx="7833208" cy="2547440"/>
            <a:chOff x="0" y="3808320"/>
            <a:chExt cx="7833208" cy="2547440"/>
          </a:xfrm>
        </p:grpSpPr>
        <p:sp>
          <p:nvSpPr>
            <p:cNvPr id="10" name="Forma libre: Forma 9">
              <a:extLst>
                <a:ext uri="{FF2B5EF4-FFF2-40B4-BE49-F238E27FC236}">
                  <a16:creationId xmlns:a16="http://schemas.microsoft.com/office/drawing/2014/main" id="{E531D018-EFA3-4346-AB80-7CE436393D9E}"/>
                </a:ext>
              </a:extLst>
            </p:cNvPr>
            <p:cNvSpPr/>
            <p:nvPr/>
          </p:nvSpPr>
          <p:spPr>
            <a:xfrm>
              <a:off x="0" y="3808320"/>
              <a:ext cx="7833208" cy="2547440"/>
            </a:xfrm>
            <a:custGeom>
              <a:avLst/>
              <a:gdLst>
                <a:gd name="connsiteX0" fmla="*/ 0 w 7833208"/>
                <a:gd name="connsiteY0" fmla="*/ 0 h 2547440"/>
                <a:gd name="connsiteX1" fmla="*/ 7833208 w 7833208"/>
                <a:gd name="connsiteY1" fmla="*/ 0 h 2547440"/>
                <a:gd name="connsiteX2" fmla="*/ 7135846 w 7833208"/>
                <a:gd name="connsiteY2" fmla="*/ 2547440 h 2547440"/>
                <a:gd name="connsiteX3" fmla="*/ 0 w 7833208"/>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833208" h="2547440">
                  <a:moveTo>
                    <a:pt x="0" y="0"/>
                  </a:moveTo>
                  <a:lnTo>
                    <a:pt x="7833208" y="0"/>
                  </a:lnTo>
                  <a:lnTo>
                    <a:pt x="7135846" y="2547440"/>
                  </a:lnTo>
                  <a:lnTo>
                    <a:pt x="0" y="254744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1" name="Forma libre: Forma 10">
              <a:extLst>
                <a:ext uri="{FF2B5EF4-FFF2-40B4-BE49-F238E27FC236}">
                  <a16:creationId xmlns:a16="http://schemas.microsoft.com/office/drawing/2014/main" id="{FA9D7AC8-80D5-49DC-A585-FCFFA6CA4B66}"/>
                </a:ext>
              </a:extLst>
            </p:cNvPr>
            <p:cNvSpPr/>
            <p:nvPr/>
          </p:nvSpPr>
          <p:spPr>
            <a:xfrm>
              <a:off x="1" y="3808320"/>
              <a:ext cx="7692571" cy="2547440"/>
            </a:xfrm>
            <a:custGeom>
              <a:avLst/>
              <a:gdLst>
                <a:gd name="connsiteX0" fmla="*/ 0 w 7692571"/>
                <a:gd name="connsiteY0" fmla="*/ 0 h 2547440"/>
                <a:gd name="connsiteX1" fmla="*/ 7692571 w 7692571"/>
                <a:gd name="connsiteY1" fmla="*/ 0 h 2547440"/>
                <a:gd name="connsiteX2" fmla="*/ 6995209 w 7692571"/>
                <a:gd name="connsiteY2" fmla="*/ 2547440 h 2547440"/>
                <a:gd name="connsiteX3" fmla="*/ 0 w 7692571"/>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692571" h="2547440">
                  <a:moveTo>
                    <a:pt x="0" y="0"/>
                  </a:moveTo>
                  <a:lnTo>
                    <a:pt x="7692571" y="0"/>
                  </a:lnTo>
                  <a:lnTo>
                    <a:pt x="6995209" y="2547440"/>
                  </a:lnTo>
                  <a:lnTo>
                    <a:pt x="0" y="254744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grpSp>
      <p:sp>
        <p:nvSpPr>
          <p:cNvPr id="14" name="Rectángulo 13" descr="elemento decorativo">
            <a:extLst>
              <a:ext uri="{FF2B5EF4-FFF2-40B4-BE49-F238E27FC236}">
                <a16:creationId xmlns:a16="http://schemas.microsoft.com/office/drawing/2014/main" id="{C862BC4D-BD7A-417E-A34A-59CE4D4A6AC8}"/>
              </a:ext>
            </a:extLst>
          </p:cNvPr>
          <p:cNvSpPr/>
          <p:nvPr/>
        </p:nvSpPr>
        <p:spPr>
          <a:xfrm>
            <a:off x="0" y="6355760"/>
            <a:ext cx="1219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4" name="Marcador de texto 33">
            <a:extLst>
              <a:ext uri="{FF2B5EF4-FFF2-40B4-BE49-F238E27FC236}">
                <a16:creationId xmlns:a16="http://schemas.microsoft.com/office/drawing/2014/main" id="{859D862E-AE8E-482F-9E23-3C096FF03E54}"/>
              </a:ext>
            </a:extLst>
          </p:cNvPr>
          <p:cNvSpPr>
            <a:spLocks noGrp="1"/>
          </p:cNvSpPr>
          <p:nvPr>
            <p:ph type="body" sz="quarter" idx="11"/>
          </p:nvPr>
        </p:nvSpPr>
        <p:spPr>
          <a:xfrm>
            <a:off x="167824" y="4801130"/>
            <a:ext cx="5005614" cy="1451331"/>
          </a:xfrm>
        </p:spPr>
        <p:txBody>
          <a:bodyPr rtlCol="0"/>
          <a:lstStyle/>
          <a:p>
            <a:pPr marL="0" indent="0" rtl="0">
              <a:spcBef>
                <a:spcPts val="0"/>
              </a:spcBef>
              <a:buNone/>
            </a:pPr>
            <a:r>
              <a:rPr lang="es-ES" b="1" dirty="0">
                <a:solidFill>
                  <a:schemeClr val="bg1"/>
                </a:solidFill>
              </a:rPr>
              <a:t>PRÁCTICA 4</a:t>
            </a:r>
          </a:p>
          <a:p>
            <a:pPr marL="0" indent="0" rtl="0">
              <a:spcBef>
                <a:spcPts val="0"/>
              </a:spcBef>
              <a:buNone/>
            </a:pPr>
            <a:r>
              <a:rPr lang="es-ES" b="1" dirty="0">
                <a:solidFill>
                  <a:schemeClr val="bg1"/>
                </a:solidFill>
              </a:rPr>
              <a:t>Gestión de Información en la Web</a:t>
            </a:r>
          </a:p>
          <a:p>
            <a:pPr marL="0" indent="0" rtl="0">
              <a:spcBef>
                <a:spcPts val="0"/>
              </a:spcBef>
              <a:buNone/>
            </a:pPr>
            <a:endParaRPr lang="es-ES" dirty="0">
              <a:solidFill>
                <a:schemeClr val="bg1"/>
              </a:solidFill>
            </a:endParaRPr>
          </a:p>
          <a:p>
            <a:pPr marL="0" indent="0" rtl="0">
              <a:spcBef>
                <a:spcPts val="0"/>
              </a:spcBef>
              <a:buNone/>
            </a:pPr>
            <a:endParaRPr lang="es-ES" dirty="0">
              <a:solidFill>
                <a:schemeClr val="bg1"/>
              </a:solidFill>
            </a:endParaRPr>
          </a:p>
          <a:p>
            <a:pPr marL="0" indent="0" rtl="0">
              <a:spcBef>
                <a:spcPts val="0"/>
              </a:spcBef>
              <a:buNone/>
            </a:pPr>
            <a:endParaRPr lang="es-ES" dirty="0">
              <a:solidFill>
                <a:schemeClr val="bg1"/>
              </a:solidFill>
            </a:endParaRPr>
          </a:p>
          <a:p>
            <a:pPr marL="0" indent="0" rtl="0">
              <a:spcBef>
                <a:spcPts val="0"/>
              </a:spcBef>
              <a:buNone/>
            </a:pPr>
            <a:r>
              <a:rPr lang="es-ES" dirty="0">
                <a:solidFill>
                  <a:schemeClr val="bg1"/>
                </a:solidFill>
              </a:rPr>
              <a:t>Álvaro  de la Flor Bonilla</a:t>
            </a:r>
          </a:p>
        </p:txBody>
      </p:sp>
      <p:sp>
        <p:nvSpPr>
          <p:cNvPr id="33" name="Título 32">
            <a:extLst>
              <a:ext uri="{FF2B5EF4-FFF2-40B4-BE49-F238E27FC236}">
                <a16:creationId xmlns:a16="http://schemas.microsoft.com/office/drawing/2014/main" id="{18CDD97B-6E25-4FB4-B239-493E54AA0830}"/>
              </a:ext>
            </a:extLst>
          </p:cNvPr>
          <p:cNvSpPr>
            <a:spLocks noGrp="1"/>
          </p:cNvSpPr>
          <p:nvPr>
            <p:ph type="title"/>
          </p:nvPr>
        </p:nvSpPr>
        <p:spPr>
          <a:xfrm>
            <a:off x="167823" y="3972482"/>
            <a:ext cx="5507264" cy="822960"/>
          </a:xfrm>
        </p:spPr>
        <p:txBody>
          <a:bodyPr rtlCol="0"/>
          <a:lstStyle/>
          <a:p>
            <a:pPr rtl="0"/>
            <a:r>
              <a:rPr lang="es-ES" sz="3200" b="1" dirty="0">
                <a:solidFill>
                  <a:schemeClr val="bg1"/>
                </a:solidFill>
              </a:rPr>
              <a:t>Evaluación de redes en Twitter</a:t>
            </a:r>
          </a:p>
        </p:txBody>
      </p:sp>
      <p:sp>
        <p:nvSpPr>
          <p:cNvPr id="12" name="Marcador de número de diapositiva 5">
            <a:extLst>
              <a:ext uri="{FF2B5EF4-FFF2-40B4-BE49-F238E27FC236}">
                <a16:creationId xmlns:a16="http://schemas.microsoft.com/office/drawing/2014/main" id="{C2827A65-383D-4D68-9F51-F76C2370BF65}"/>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1</a:t>
            </a:fld>
            <a:endParaRPr lang="es-ES" sz="1200">
              <a:solidFill>
                <a:schemeClr val="bg1"/>
              </a:solidFill>
            </a:endParaRPr>
          </a:p>
        </p:txBody>
      </p:sp>
      <p:pic>
        <p:nvPicPr>
          <p:cNvPr id="8" name="Imagen 7">
            <a:extLst>
              <a:ext uri="{FF2B5EF4-FFF2-40B4-BE49-F238E27FC236}">
                <a16:creationId xmlns:a16="http://schemas.microsoft.com/office/drawing/2014/main" id="{77669B69-4E5A-484F-BC5A-BAC8A7BEE538}"/>
              </a:ext>
            </a:extLst>
          </p:cNvPr>
          <p:cNvPicPr>
            <a:picLocks noChangeAspect="1"/>
          </p:cNvPicPr>
          <p:nvPr/>
        </p:nvPicPr>
        <p:blipFill>
          <a:blip r:embed="rId5"/>
          <a:srcRect/>
          <a:stretch/>
        </p:blipFill>
        <p:spPr>
          <a:xfrm>
            <a:off x="10727814" y="142917"/>
            <a:ext cx="1327766" cy="535766"/>
          </a:xfrm>
          <a:prstGeom prst="rect">
            <a:avLst/>
          </a:prstGeom>
        </p:spPr>
      </p:pic>
      <p:pic>
        <p:nvPicPr>
          <p:cNvPr id="19" name="Imagen 18">
            <a:extLst>
              <a:ext uri="{FF2B5EF4-FFF2-40B4-BE49-F238E27FC236}">
                <a16:creationId xmlns:a16="http://schemas.microsoft.com/office/drawing/2014/main" id="{0924F642-D467-47C0-B437-8CE8B4C774A2}"/>
              </a:ext>
            </a:extLst>
          </p:cNvPr>
          <p:cNvPicPr>
            <a:picLocks noChangeAspect="1"/>
          </p:cNvPicPr>
          <p:nvPr/>
        </p:nvPicPr>
        <p:blipFill rotWithShape="1">
          <a:blip r:embed="rId6">
            <a:biLevel thresh="50000"/>
          </a:blip>
          <a:srcRect l="17778" t="14947" r="12524" b="13823"/>
          <a:stretch/>
        </p:blipFill>
        <p:spPr>
          <a:xfrm>
            <a:off x="5341261" y="4135530"/>
            <a:ext cx="1908764" cy="1950680"/>
          </a:xfrm>
          <a:prstGeom prst="rect">
            <a:avLst/>
          </a:prstGeom>
        </p:spPr>
      </p:pic>
    </p:spTree>
    <p:extLst>
      <p:ext uri="{BB962C8B-B14F-4D97-AF65-F5344CB8AC3E}">
        <p14:creationId xmlns:p14="http://schemas.microsoft.com/office/powerpoint/2010/main" val="1624334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3"/>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Distancia media</a:t>
            </a:r>
          </a:p>
        </p:txBody>
      </p:sp>
      <p:sp>
        <p:nvSpPr>
          <p:cNvPr id="8" name="Rectángulo: esquinas redondeadas 7">
            <a:extLst>
              <a:ext uri="{FF2B5EF4-FFF2-40B4-BE49-F238E27FC236}">
                <a16:creationId xmlns:a16="http://schemas.microsoft.com/office/drawing/2014/main" id="{843A746F-6E8C-4CA3-9E38-542ED78BF650}"/>
              </a:ext>
            </a:extLst>
          </p:cNvPr>
          <p:cNvSpPr/>
          <p:nvPr/>
        </p:nvSpPr>
        <p:spPr>
          <a:xfrm>
            <a:off x="682390" y="1948714"/>
            <a:ext cx="4370610" cy="705577"/>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err="1">
                <a:solidFill>
                  <a:schemeClr val="tx1">
                    <a:lumMod val="75000"/>
                    <a:lumOff val="25000"/>
                  </a:schemeClr>
                </a:solidFill>
                <a:latin typeface="Raleway" panose="020B0604020202020204" charset="0"/>
                <a:cs typeface="Raleway" panose="020B0604020202020204" charset="0"/>
              </a:rPr>
              <a:t>Gephi</a:t>
            </a:r>
            <a:r>
              <a:rPr lang="es-ES" sz="3600" dirty="0">
                <a:solidFill>
                  <a:schemeClr val="tx1">
                    <a:lumMod val="75000"/>
                    <a:lumOff val="25000"/>
                  </a:schemeClr>
                </a:solidFill>
                <a:latin typeface="Raleway" panose="020B0604020202020204" charset="0"/>
                <a:cs typeface="Raleway" panose="020B0604020202020204" charset="0"/>
              </a:rPr>
              <a:t>: 1.99</a:t>
            </a:r>
          </a:p>
        </p:txBody>
      </p:sp>
      <p:sp>
        <p:nvSpPr>
          <p:cNvPr id="9" name="Rectángulo: esquinas redondeadas 8">
            <a:extLst>
              <a:ext uri="{FF2B5EF4-FFF2-40B4-BE49-F238E27FC236}">
                <a16:creationId xmlns:a16="http://schemas.microsoft.com/office/drawing/2014/main" id="{95EB4DF4-DF96-425B-82E3-230BB7359034}"/>
              </a:ext>
            </a:extLst>
          </p:cNvPr>
          <p:cNvSpPr/>
          <p:nvPr/>
        </p:nvSpPr>
        <p:spPr>
          <a:xfrm>
            <a:off x="682390" y="4203710"/>
            <a:ext cx="4370610" cy="705577"/>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Teórica: 12,72</a:t>
            </a:r>
          </a:p>
        </p:txBody>
      </p:sp>
      <p:sp>
        <p:nvSpPr>
          <p:cNvPr id="12" name="Rectángulo: esquinas redondeadas 11">
            <a:extLst>
              <a:ext uri="{FF2B5EF4-FFF2-40B4-BE49-F238E27FC236}">
                <a16:creationId xmlns:a16="http://schemas.microsoft.com/office/drawing/2014/main" id="{5592F1F8-83E5-4924-992B-CA3690F35AD3}"/>
              </a:ext>
            </a:extLst>
          </p:cNvPr>
          <p:cNvSpPr/>
          <p:nvPr/>
        </p:nvSpPr>
        <p:spPr>
          <a:xfrm>
            <a:off x="5668370" y="1962559"/>
            <a:ext cx="5841240" cy="705577"/>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Pequeño o </a:t>
            </a:r>
            <a:r>
              <a:rPr lang="es-ES" sz="3600" dirty="0" err="1">
                <a:solidFill>
                  <a:schemeClr val="tx1">
                    <a:lumMod val="75000"/>
                    <a:lumOff val="25000"/>
                  </a:schemeClr>
                </a:solidFill>
                <a:latin typeface="Raleway" panose="020B0604020202020204" charset="0"/>
                <a:cs typeface="Raleway" panose="020B0604020202020204" charset="0"/>
              </a:rPr>
              <a:t>ultrapequeño</a:t>
            </a:r>
            <a:endParaRPr lang="es-ES" sz="3600" dirty="0">
              <a:solidFill>
                <a:schemeClr val="tx1">
                  <a:lumMod val="75000"/>
                  <a:lumOff val="25000"/>
                </a:schemeClr>
              </a:solidFill>
              <a:latin typeface="Raleway" panose="020B0604020202020204" charset="0"/>
              <a:cs typeface="Raleway" panose="020B0604020202020204" charset="0"/>
            </a:endParaRPr>
          </a:p>
        </p:txBody>
      </p:sp>
      <p:pic>
        <p:nvPicPr>
          <p:cNvPr id="4" name="Imagen 3">
            <a:extLst>
              <a:ext uri="{FF2B5EF4-FFF2-40B4-BE49-F238E27FC236}">
                <a16:creationId xmlns:a16="http://schemas.microsoft.com/office/drawing/2014/main" id="{D0A91AB9-D8B1-48C1-8D84-2F97CB7C663A}"/>
              </a:ext>
            </a:extLst>
          </p:cNvPr>
          <p:cNvPicPr>
            <a:picLocks noChangeAspect="1"/>
          </p:cNvPicPr>
          <p:nvPr/>
        </p:nvPicPr>
        <p:blipFill>
          <a:blip r:embed="rId4"/>
          <a:stretch>
            <a:fillRect/>
          </a:stretch>
        </p:blipFill>
        <p:spPr>
          <a:xfrm>
            <a:off x="7122140" y="2967037"/>
            <a:ext cx="2933700" cy="923925"/>
          </a:xfrm>
          <a:prstGeom prst="rect">
            <a:avLst/>
          </a:prstGeom>
        </p:spPr>
      </p:pic>
      <p:sp>
        <p:nvSpPr>
          <p:cNvPr id="14" name="Rectángulo: esquinas redondeadas 13">
            <a:extLst>
              <a:ext uri="{FF2B5EF4-FFF2-40B4-BE49-F238E27FC236}">
                <a16:creationId xmlns:a16="http://schemas.microsoft.com/office/drawing/2014/main" id="{357343E8-3481-44C7-8203-DD810E6BF7BA}"/>
              </a:ext>
            </a:extLst>
          </p:cNvPr>
          <p:cNvSpPr/>
          <p:nvPr/>
        </p:nvSpPr>
        <p:spPr>
          <a:xfrm>
            <a:off x="6403685" y="4189863"/>
            <a:ext cx="4370610" cy="705577"/>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4.07: PEQUEÑO</a:t>
            </a:r>
          </a:p>
        </p:txBody>
      </p:sp>
    </p:spTree>
    <p:extLst>
      <p:ext uri="{BB962C8B-B14F-4D97-AF65-F5344CB8AC3E}">
        <p14:creationId xmlns:p14="http://schemas.microsoft.com/office/powerpoint/2010/main" val="42801520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3"/>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Centralidad intermedia</a:t>
            </a:r>
          </a:p>
        </p:txBody>
      </p:sp>
      <p:pic>
        <p:nvPicPr>
          <p:cNvPr id="3" name="Imagen 2">
            <a:extLst>
              <a:ext uri="{FF2B5EF4-FFF2-40B4-BE49-F238E27FC236}">
                <a16:creationId xmlns:a16="http://schemas.microsoft.com/office/drawing/2014/main" id="{EDC706B5-49CE-4511-879C-AD3F012BB81D}"/>
              </a:ext>
            </a:extLst>
          </p:cNvPr>
          <p:cNvPicPr>
            <a:picLocks noChangeAspect="1"/>
          </p:cNvPicPr>
          <p:nvPr/>
        </p:nvPicPr>
        <p:blipFill>
          <a:blip r:embed="rId4"/>
          <a:stretch>
            <a:fillRect/>
          </a:stretch>
        </p:blipFill>
        <p:spPr>
          <a:xfrm>
            <a:off x="0" y="1688660"/>
            <a:ext cx="7694204" cy="4411889"/>
          </a:xfrm>
          <a:prstGeom prst="rect">
            <a:avLst/>
          </a:prstGeom>
        </p:spPr>
      </p:pic>
      <p:pic>
        <p:nvPicPr>
          <p:cNvPr id="6" name="Imagen 5">
            <a:extLst>
              <a:ext uri="{FF2B5EF4-FFF2-40B4-BE49-F238E27FC236}">
                <a16:creationId xmlns:a16="http://schemas.microsoft.com/office/drawing/2014/main" id="{55F712CB-2C73-49E4-931E-C85B2FCEAEBE}"/>
              </a:ext>
            </a:extLst>
          </p:cNvPr>
          <p:cNvPicPr>
            <a:picLocks noChangeAspect="1"/>
          </p:cNvPicPr>
          <p:nvPr/>
        </p:nvPicPr>
        <p:blipFill>
          <a:blip r:embed="rId5"/>
          <a:stretch>
            <a:fillRect/>
          </a:stretch>
        </p:blipFill>
        <p:spPr>
          <a:xfrm>
            <a:off x="7599605" y="903923"/>
            <a:ext cx="3889420" cy="2562896"/>
          </a:xfrm>
          <a:prstGeom prst="rect">
            <a:avLst/>
          </a:prstGeom>
        </p:spPr>
      </p:pic>
      <p:pic>
        <p:nvPicPr>
          <p:cNvPr id="10" name="Imagen 9">
            <a:extLst>
              <a:ext uri="{FF2B5EF4-FFF2-40B4-BE49-F238E27FC236}">
                <a16:creationId xmlns:a16="http://schemas.microsoft.com/office/drawing/2014/main" id="{46631916-5530-4E63-8AAE-DE5BCA902C8F}"/>
              </a:ext>
            </a:extLst>
          </p:cNvPr>
          <p:cNvPicPr>
            <a:picLocks noChangeAspect="1"/>
          </p:cNvPicPr>
          <p:nvPr/>
        </p:nvPicPr>
        <p:blipFill>
          <a:blip r:embed="rId6"/>
          <a:srcRect/>
          <a:stretch/>
        </p:blipFill>
        <p:spPr>
          <a:xfrm>
            <a:off x="7608268" y="3438958"/>
            <a:ext cx="3966693" cy="2613814"/>
          </a:xfrm>
          <a:prstGeom prst="rect">
            <a:avLst/>
          </a:prstGeom>
        </p:spPr>
      </p:pic>
    </p:spTree>
    <p:extLst>
      <p:ext uri="{BB962C8B-B14F-4D97-AF65-F5344CB8AC3E}">
        <p14:creationId xmlns:p14="http://schemas.microsoft.com/office/powerpoint/2010/main" val="11824323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3"/>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Centralidad intermedia</a:t>
            </a:r>
          </a:p>
        </p:txBody>
      </p:sp>
      <p:pic>
        <p:nvPicPr>
          <p:cNvPr id="4" name="Imagen 3">
            <a:extLst>
              <a:ext uri="{FF2B5EF4-FFF2-40B4-BE49-F238E27FC236}">
                <a16:creationId xmlns:a16="http://schemas.microsoft.com/office/drawing/2014/main" id="{87DC0B20-9CDB-454C-9106-766D7A6088AD}"/>
              </a:ext>
            </a:extLst>
          </p:cNvPr>
          <p:cNvPicPr>
            <a:picLocks noChangeAspect="1"/>
          </p:cNvPicPr>
          <p:nvPr/>
        </p:nvPicPr>
        <p:blipFill>
          <a:blip r:embed="rId4"/>
          <a:stretch>
            <a:fillRect/>
          </a:stretch>
        </p:blipFill>
        <p:spPr>
          <a:xfrm>
            <a:off x="3095345" y="1910688"/>
            <a:ext cx="5942068" cy="3864286"/>
          </a:xfrm>
          <a:prstGeom prst="rect">
            <a:avLst/>
          </a:prstGeom>
        </p:spPr>
      </p:pic>
    </p:spTree>
    <p:extLst>
      <p:ext uri="{BB962C8B-B14F-4D97-AF65-F5344CB8AC3E}">
        <p14:creationId xmlns:p14="http://schemas.microsoft.com/office/powerpoint/2010/main" val="29025916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3"/>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Centralidad de cercanía</a:t>
            </a:r>
          </a:p>
        </p:txBody>
      </p:sp>
      <p:pic>
        <p:nvPicPr>
          <p:cNvPr id="3" name="Imagen 2">
            <a:extLst>
              <a:ext uri="{FF2B5EF4-FFF2-40B4-BE49-F238E27FC236}">
                <a16:creationId xmlns:a16="http://schemas.microsoft.com/office/drawing/2014/main" id="{EDC706B5-49CE-4511-879C-AD3F012BB81D}"/>
              </a:ext>
            </a:extLst>
          </p:cNvPr>
          <p:cNvPicPr>
            <a:picLocks noChangeAspect="1"/>
          </p:cNvPicPr>
          <p:nvPr/>
        </p:nvPicPr>
        <p:blipFill>
          <a:blip r:embed="rId4"/>
          <a:srcRect/>
          <a:stretch/>
        </p:blipFill>
        <p:spPr>
          <a:xfrm>
            <a:off x="2567100" y="1688660"/>
            <a:ext cx="7057800" cy="4411889"/>
          </a:xfrm>
          <a:prstGeom prst="rect">
            <a:avLst/>
          </a:prstGeom>
        </p:spPr>
      </p:pic>
    </p:spTree>
    <p:extLst>
      <p:ext uri="{BB962C8B-B14F-4D97-AF65-F5344CB8AC3E}">
        <p14:creationId xmlns:p14="http://schemas.microsoft.com/office/powerpoint/2010/main" val="10160387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3"/>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Comunidades</a:t>
            </a:r>
          </a:p>
        </p:txBody>
      </p:sp>
      <p:pic>
        <p:nvPicPr>
          <p:cNvPr id="3" name="Imagen 2">
            <a:extLst>
              <a:ext uri="{FF2B5EF4-FFF2-40B4-BE49-F238E27FC236}">
                <a16:creationId xmlns:a16="http://schemas.microsoft.com/office/drawing/2014/main" id="{EDC706B5-49CE-4511-879C-AD3F012BB81D}"/>
              </a:ext>
            </a:extLst>
          </p:cNvPr>
          <p:cNvPicPr>
            <a:picLocks noChangeAspect="1"/>
          </p:cNvPicPr>
          <p:nvPr/>
        </p:nvPicPr>
        <p:blipFill>
          <a:blip r:embed="rId4"/>
          <a:srcRect/>
          <a:stretch/>
        </p:blipFill>
        <p:spPr>
          <a:xfrm>
            <a:off x="3154304" y="1463318"/>
            <a:ext cx="5193598" cy="5087607"/>
          </a:xfrm>
          <a:prstGeom prst="rect">
            <a:avLst/>
          </a:prstGeom>
        </p:spPr>
      </p:pic>
    </p:spTree>
    <p:extLst>
      <p:ext uri="{BB962C8B-B14F-4D97-AF65-F5344CB8AC3E}">
        <p14:creationId xmlns:p14="http://schemas.microsoft.com/office/powerpoint/2010/main" val="27643652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Marcador de posición de imagen 19">
            <a:extLst>
              <a:ext uri="{FF2B5EF4-FFF2-40B4-BE49-F238E27FC236}">
                <a16:creationId xmlns:a16="http://schemas.microsoft.com/office/drawing/2014/main" id="{1A5F02FB-FDF1-427A-AB2F-50F09EBEE54E}"/>
              </a:ext>
            </a:extLst>
          </p:cNvPr>
          <p:cNvPicPr>
            <a:picLocks noGrp="1" noChangeAspect="1"/>
          </p:cNvPicPr>
          <p:nvPr>
            <p:ph type="pic" sz="quarter" idx="10"/>
          </p:nvPr>
        </p:nvPicPr>
        <p:blipFill rotWithShape="1">
          <a:blip r:embed="rId3"/>
          <a:srcRect t="7800" b="7800"/>
          <a:stretch/>
        </p:blipFill>
        <p:spPr>
          <a:xfrm>
            <a:off x="0" y="1"/>
            <a:ext cx="12192000" cy="6858000"/>
          </a:xfrm>
        </p:spPr>
      </p:pic>
      <p:grpSp>
        <p:nvGrpSpPr>
          <p:cNvPr id="3" name="Grupo 2" descr="elemento decorativo">
            <a:extLst>
              <a:ext uri="{FF2B5EF4-FFF2-40B4-BE49-F238E27FC236}">
                <a16:creationId xmlns:a16="http://schemas.microsoft.com/office/drawing/2014/main" id="{B96D2D9B-E0B9-499F-9404-108DB59E4502}"/>
              </a:ext>
            </a:extLst>
          </p:cNvPr>
          <p:cNvGrpSpPr/>
          <p:nvPr/>
        </p:nvGrpSpPr>
        <p:grpSpPr>
          <a:xfrm>
            <a:off x="0" y="0"/>
            <a:ext cx="6957056" cy="6858000"/>
            <a:chOff x="0" y="0"/>
            <a:chExt cx="6957056" cy="6858000"/>
          </a:xfrm>
        </p:grpSpPr>
        <p:sp>
          <p:nvSpPr>
            <p:cNvPr id="33" name="Paralelogramo 32">
              <a:extLst>
                <a:ext uri="{FF2B5EF4-FFF2-40B4-BE49-F238E27FC236}">
                  <a16:creationId xmlns:a16="http://schemas.microsoft.com/office/drawing/2014/main" id="{7E2E6584-76E9-4C56-A349-C9CDC96DC5F0}"/>
                </a:ext>
              </a:extLst>
            </p:cNvPr>
            <p:cNvSpPr/>
            <p:nvPr/>
          </p:nvSpPr>
          <p:spPr>
            <a:xfrm>
              <a:off x="1150750" y="0"/>
              <a:ext cx="5491804" cy="6858000"/>
            </a:xfrm>
            <a:prstGeom prst="parallelogram">
              <a:avLst>
                <a:gd name="adj" fmla="val 32713"/>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0" name="Forma libre: Forma 9">
              <a:extLst>
                <a:ext uri="{FF2B5EF4-FFF2-40B4-BE49-F238E27FC236}">
                  <a16:creationId xmlns:a16="http://schemas.microsoft.com/office/drawing/2014/main" id="{B73F00D5-E18D-4210-AD3E-3ED73CEE4865}"/>
                </a:ext>
              </a:extLst>
            </p:cNvPr>
            <p:cNvSpPr/>
            <p:nvPr/>
          </p:nvSpPr>
          <p:spPr>
            <a:xfrm flipH="1" flipV="1">
              <a:off x="0" y="482600"/>
              <a:ext cx="6957056" cy="5892799"/>
            </a:xfrm>
            <a:custGeom>
              <a:avLst/>
              <a:gdLst>
                <a:gd name="connsiteX0" fmla="*/ 6957056 w 6957056"/>
                <a:gd name="connsiteY0" fmla="*/ 5892799 h 5892799"/>
                <a:gd name="connsiteX1" fmla="*/ 0 w 6957056"/>
                <a:gd name="connsiteY1" fmla="*/ 5892799 h 5892799"/>
                <a:gd name="connsiteX2" fmla="*/ 1473200 w 6957056"/>
                <a:gd name="connsiteY2" fmla="*/ 0 h 5892799"/>
                <a:gd name="connsiteX3" fmla="*/ 6957056 w 6957056"/>
                <a:gd name="connsiteY3" fmla="*/ 0 h 5892799"/>
              </a:gdLst>
              <a:ahLst/>
              <a:cxnLst>
                <a:cxn ang="0">
                  <a:pos x="connsiteX0" y="connsiteY0"/>
                </a:cxn>
                <a:cxn ang="0">
                  <a:pos x="connsiteX1" y="connsiteY1"/>
                </a:cxn>
                <a:cxn ang="0">
                  <a:pos x="connsiteX2" y="connsiteY2"/>
                </a:cxn>
                <a:cxn ang="0">
                  <a:pos x="connsiteX3" y="connsiteY3"/>
                </a:cxn>
              </a:cxnLst>
              <a:rect l="l" t="t" r="r" b="b"/>
              <a:pathLst>
                <a:path w="6957056" h="5892799">
                  <a:moveTo>
                    <a:pt x="6957056" y="5892799"/>
                  </a:moveTo>
                  <a:lnTo>
                    <a:pt x="0" y="5892799"/>
                  </a:lnTo>
                  <a:lnTo>
                    <a:pt x="1473200" y="0"/>
                  </a:lnTo>
                  <a:lnTo>
                    <a:pt x="6957056" y="0"/>
                  </a:lnTo>
                  <a:close/>
                </a:path>
              </a:pathLst>
            </a:custGeom>
            <a:solidFill>
              <a:schemeClr val="accent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3" name="Forma libre: Forma 12">
              <a:extLst>
                <a:ext uri="{FF2B5EF4-FFF2-40B4-BE49-F238E27FC236}">
                  <a16:creationId xmlns:a16="http://schemas.microsoft.com/office/drawing/2014/main" id="{C6577883-A694-450C-A2C7-C9C8A85D9915}"/>
                </a:ext>
              </a:extLst>
            </p:cNvPr>
            <p:cNvSpPr/>
            <p:nvPr/>
          </p:nvSpPr>
          <p:spPr>
            <a:xfrm flipH="1" flipV="1">
              <a:off x="0" y="4457696"/>
              <a:ext cx="6267450" cy="883839"/>
            </a:xfrm>
            <a:custGeom>
              <a:avLst/>
              <a:gdLst>
                <a:gd name="connsiteX0" fmla="*/ 6267450 w 6267450"/>
                <a:gd name="connsiteY0" fmla="*/ 883839 h 883839"/>
                <a:gd name="connsiteX1" fmla="*/ 0 w 6267450"/>
                <a:gd name="connsiteY1" fmla="*/ 883839 h 883839"/>
                <a:gd name="connsiteX2" fmla="*/ 220960 w 6267450"/>
                <a:gd name="connsiteY2" fmla="*/ 0 h 883839"/>
                <a:gd name="connsiteX3" fmla="*/ 6267450 w 6267450"/>
                <a:gd name="connsiteY3" fmla="*/ 0 h 883839"/>
              </a:gdLst>
              <a:ahLst/>
              <a:cxnLst>
                <a:cxn ang="0">
                  <a:pos x="connsiteX0" y="connsiteY0"/>
                </a:cxn>
                <a:cxn ang="0">
                  <a:pos x="connsiteX1" y="connsiteY1"/>
                </a:cxn>
                <a:cxn ang="0">
                  <a:pos x="connsiteX2" y="connsiteY2"/>
                </a:cxn>
                <a:cxn ang="0">
                  <a:pos x="connsiteX3" y="connsiteY3"/>
                </a:cxn>
              </a:cxnLst>
              <a:rect l="l" t="t" r="r" b="b"/>
              <a:pathLst>
                <a:path w="6267450" h="883839">
                  <a:moveTo>
                    <a:pt x="6267450" y="883839"/>
                  </a:moveTo>
                  <a:lnTo>
                    <a:pt x="0" y="883839"/>
                  </a:lnTo>
                  <a:lnTo>
                    <a:pt x="220960" y="0"/>
                  </a:lnTo>
                  <a:lnTo>
                    <a:pt x="6267450" y="0"/>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grpSp>
      <p:sp>
        <p:nvSpPr>
          <p:cNvPr id="31" name="Título 30">
            <a:extLst>
              <a:ext uri="{FF2B5EF4-FFF2-40B4-BE49-F238E27FC236}">
                <a16:creationId xmlns:a16="http://schemas.microsoft.com/office/drawing/2014/main" id="{9284195F-D106-45D8-ABAA-959FA68948B0}"/>
              </a:ext>
            </a:extLst>
          </p:cNvPr>
          <p:cNvSpPr>
            <a:spLocks noGrp="1"/>
          </p:cNvSpPr>
          <p:nvPr>
            <p:ph type="ctrTitle"/>
          </p:nvPr>
        </p:nvSpPr>
        <p:spPr>
          <a:xfrm>
            <a:off x="205766" y="2457614"/>
            <a:ext cx="5330038" cy="883839"/>
          </a:xfrm>
        </p:spPr>
        <p:txBody>
          <a:bodyPr rtlCol="0"/>
          <a:lstStyle/>
          <a:p>
            <a:pPr rtl="0"/>
            <a:r>
              <a:rPr lang="es-ES" b="1" dirty="0">
                <a:latin typeface="Raleway" panose="020B0604020202020204" charset="0"/>
                <a:cs typeface="Raleway" panose="020B0604020202020204" charset="0"/>
              </a:rPr>
              <a:t>¡GRACIAS!</a:t>
            </a:r>
          </a:p>
        </p:txBody>
      </p:sp>
      <p:sp>
        <p:nvSpPr>
          <p:cNvPr id="12" name="Subtítulo 11">
            <a:extLst>
              <a:ext uri="{FF2B5EF4-FFF2-40B4-BE49-F238E27FC236}">
                <a16:creationId xmlns:a16="http://schemas.microsoft.com/office/drawing/2014/main" id="{A6AB5563-AD44-4883-8D3E-93E27EEDAA40}"/>
              </a:ext>
            </a:extLst>
          </p:cNvPr>
          <p:cNvSpPr>
            <a:spLocks noGrp="1"/>
          </p:cNvSpPr>
          <p:nvPr>
            <p:ph type="subTitle" idx="1"/>
          </p:nvPr>
        </p:nvSpPr>
        <p:spPr>
          <a:xfrm>
            <a:off x="-2" y="4611797"/>
            <a:ext cx="5642820" cy="647359"/>
          </a:xfrm>
        </p:spPr>
        <p:txBody>
          <a:bodyPr rtlCol="0"/>
          <a:lstStyle/>
          <a:p>
            <a:pPr rtl="0"/>
            <a:r>
              <a:rPr lang="es-ES" sz="3600" b="1" dirty="0">
                <a:latin typeface="Raleway" panose="020B0604020202020204" charset="0"/>
                <a:cs typeface="Raleway" panose="020B0604020202020204" charset="0"/>
              </a:rPr>
              <a:t>¿ALGUNA DUDA?</a:t>
            </a:r>
          </a:p>
        </p:txBody>
      </p:sp>
    </p:spTree>
    <p:extLst>
      <p:ext uri="{BB962C8B-B14F-4D97-AF65-F5344CB8AC3E}">
        <p14:creationId xmlns:p14="http://schemas.microsoft.com/office/powerpoint/2010/main" val="2366578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Imagen 52">
            <a:extLst>
              <a:ext uri="{FF2B5EF4-FFF2-40B4-BE49-F238E27FC236}">
                <a16:creationId xmlns:a16="http://schemas.microsoft.com/office/drawing/2014/main" id="{FEC8A952-29CD-41B5-93D9-77A74C3DDEEA}"/>
              </a:ext>
            </a:extLst>
          </p:cNvPr>
          <p:cNvPicPr>
            <a:picLocks noChangeAspect="1"/>
          </p:cNvPicPr>
          <p:nvPr/>
        </p:nvPicPr>
        <p:blipFill rotWithShape="1">
          <a:blip r:embed="rId3"/>
          <a:srcRect l="27264" r="27264"/>
          <a:stretch/>
        </p:blipFill>
        <p:spPr>
          <a:xfrm>
            <a:off x="0" y="0"/>
            <a:ext cx="4157921" cy="6858000"/>
          </a:xfrm>
          <a:prstGeom prst="rect">
            <a:avLst/>
          </a:prstGeom>
        </p:spPr>
      </p:pic>
      <p:sp>
        <p:nvSpPr>
          <p:cNvPr id="22" name="Google Shape;175;p21">
            <a:extLst>
              <a:ext uri="{FF2B5EF4-FFF2-40B4-BE49-F238E27FC236}">
                <a16:creationId xmlns:a16="http://schemas.microsoft.com/office/drawing/2014/main" id="{D74F6AAE-9F05-4936-8C74-B2B64D9A0853}"/>
              </a:ext>
            </a:extLst>
          </p:cNvPr>
          <p:cNvSpPr/>
          <p:nvPr/>
        </p:nvSpPr>
        <p:spPr>
          <a:xfrm>
            <a:off x="4773977" y="2813215"/>
            <a:ext cx="7438658" cy="1231569"/>
          </a:xfrm>
          <a:prstGeom prst="rect">
            <a:avLst/>
          </a:prstGeom>
          <a:solidFill>
            <a:schemeClr val="accent5">
              <a:lumMod val="60000"/>
              <a:lumOff val="40000"/>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4800" b="1" i="1" dirty="0">
                <a:solidFill>
                  <a:srgbClr val="FFFFFF"/>
                </a:solidFill>
              </a:rPr>
              <a:t>INTRODUCCIÓN</a:t>
            </a:r>
          </a:p>
        </p:txBody>
      </p:sp>
      <p:grpSp>
        <p:nvGrpSpPr>
          <p:cNvPr id="42" name="Grupo 41" descr="elemento decorativo">
            <a:extLst>
              <a:ext uri="{FF2B5EF4-FFF2-40B4-BE49-F238E27FC236}">
                <a16:creationId xmlns:a16="http://schemas.microsoft.com/office/drawing/2014/main" id="{B3DE8451-B2FC-43BE-A86E-8ABCD7C1C7DF}"/>
              </a:ext>
            </a:extLst>
          </p:cNvPr>
          <p:cNvGrpSpPr/>
          <p:nvPr/>
        </p:nvGrpSpPr>
        <p:grpSpPr>
          <a:xfrm flipH="1">
            <a:off x="3777534" y="0"/>
            <a:ext cx="1116000" cy="6858000"/>
            <a:chOff x="1826589" y="0"/>
            <a:chExt cx="7388298" cy="6858000"/>
          </a:xfrm>
        </p:grpSpPr>
        <p:sp>
          <p:nvSpPr>
            <p:cNvPr id="43" name="Paralelogramo 42">
              <a:extLst>
                <a:ext uri="{FF2B5EF4-FFF2-40B4-BE49-F238E27FC236}">
                  <a16:creationId xmlns:a16="http://schemas.microsoft.com/office/drawing/2014/main" id="{5F4F81DC-90E8-40DE-A297-8B9CC5F38DA5}"/>
                </a:ext>
              </a:extLst>
            </p:cNvPr>
            <p:cNvSpPr/>
            <p:nvPr/>
          </p:nvSpPr>
          <p:spPr>
            <a:xfrm>
              <a:off x="2618099" y="0"/>
              <a:ext cx="6596788" cy="6858000"/>
            </a:xfrm>
            <a:prstGeom prst="parallelogram">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44" name="Paralelogramo 43">
              <a:extLst>
                <a:ext uri="{FF2B5EF4-FFF2-40B4-BE49-F238E27FC236}">
                  <a16:creationId xmlns:a16="http://schemas.microsoft.com/office/drawing/2014/main" id="{8F4CEF76-4BDE-4E6D-B470-EA4F8E1C6194}"/>
                </a:ext>
              </a:extLst>
            </p:cNvPr>
            <p:cNvSpPr/>
            <p:nvPr/>
          </p:nvSpPr>
          <p:spPr>
            <a:xfrm>
              <a:off x="2340861" y="0"/>
              <a:ext cx="6596788" cy="6858000"/>
            </a:xfrm>
            <a:prstGeom prst="parallelogram">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45" name="Paralelogramo 44">
              <a:extLst>
                <a:ext uri="{FF2B5EF4-FFF2-40B4-BE49-F238E27FC236}">
                  <a16:creationId xmlns:a16="http://schemas.microsoft.com/office/drawing/2014/main" id="{44956366-20EB-42A6-8915-7C671FCF482E}"/>
                </a:ext>
              </a:extLst>
            </p:cNvPr>
            <p:cNvSpPr/>
            <p:nvPr/>
          </p:nvSpPr>
          <p:spPr>
            <a:xfrm>
              <a:off x="1826589" y="0"/>
              <a:ext cx="6596788" cy="6858000"/>
            </a:xfrm>
            <a:prstGeom prst="parallelogram">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grpSp>
      <p:pic>
        <p:nvPicPr>
          <p:cNvPr id="47" name="Imagen 46">
            <a:extLst>
              <a:ext uri="{FF2B5EF4-FFF2-40B4-BE49-F238E27FC236}">
                <a16:creationId xmlns:a16="http://schemas.microsoft.com/office/drawing/2014/main" id="{C9E7D124-256F-4D30-BA2B-D955E76B660A}"/>
              </a:ext>
            </a:extLst>
          </p:cNvPr>
          <p:cNvPicPr>
            <a:picLocks noChangeAspect="1"/>
          </p:cNvPicPr>
          <p:nvPr/>
        </p:nvPicPr>
        <p:blipFill>
          <a:blip r:embed="rId4"/>
          <a:srcRect/>
          <a:stretch/>
        </p:blipFill>
        <p:spPr>
          <a:xfrm>
            <a:off x="3488189" y="2022709"/>
            <a:ext cx="2810690" cy="1581012"/>
          </a:xfrm>
          <a:prstGeom prst="rect">
            <a:avLst/>
          </a:prstGeom>
        </p:spPr>
      </p:pic>
    </p:spTree>
    <p:extLst>
      <p:ext uri="{BB962C8B-B14F-4D97-AF65-F5344CB8AC3E}">
        <p14:creationId xmlns:p14="http://schemas.microsoft.com/office/powerpoint/2010/main" val="3384707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3"/>
          <a:srcRect/>
          <a:stretch/>
        </p:blipFill>
        <p:spPr>
          <a:xfrm>
            <a:off x="10676965" y="146079"/>
            <a:ext cx="1429260" cy="802988"/>
          </a:xfrm>
          <a:prstGeom prst="rect">
            <a:avLst/>
          </a:prstGeom>
        </p:spPr>
      </p:pic>
      <p:sp>
        <p:nvSpPr>
          <p:cNvPr id="27" name="Rectángulo: esquinas redondeadas 26">
            <a:extLst>
              <a:ext uri="{FF2B5EF4-FFF2-40B4-BE49-F238E27FC236}">
                <a16:creationId xmlns:a16="http://schemas.microsoft.com/office/drawing/2014/main" id="{A806FBAD-0C62-4013-A336-9EDA23F17A0E}"/>
              </a:ext>
            </a:extLst>
          </p:cNvPr>
          <p:cNvSpPr/>
          <p:nvPr/>
        </p:nvSpPr>
        <p:spPr>
          <a:xfrm>
            <a:off x="1071178" y="2010990"/>
            <a:ext cx="10049644" cy="868744"/>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GEPHI</a:t>
            </a:r>
          </a:p>
        </p:txBody>
      </p:sp>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HERRAMIENTAS</a:t>
            </a:r>
          </a:p>
        </p:txBody>
      </p:sp>
      <p:sp>
        <p:nvSpPr>
          <p:cNvPr id="9" name="Rectángulo: esquinas redondeadas 8">
            <a:extLst>
              <a:ext uri="{FF2B5EF4-FFF2-40B4-BE49-F238E27FC236}">
                <a16:creationId xmlns:a16="http://schemas.microsoft.com/office/drawing/2014/main" id="{261EC795-ECFF-49A3-83B5-6AB75C6EFD27}"/>
              </a:ext>
            </a:extLst>
          </p:cNvPr>
          <p:cNvSpPr/>
          <p:nvPr/>
        </p:nvSpPr>
        <p:spPr>
          <a:xfrm>
            <a:off x="1071178" y="3427406"/>
            <a:ext cx="10049644" cy="868744"/>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TWITTER</a:t>
            </a:r>
          </a:p>
        </p:txBody>
      </p:sp>
      <p:sp>
        <p:nvSpPr>
          <p:cNvPr id="12" name="Rectángulo: esquinas redondeadas 11">
            <a:extLst>
              <a:ext uri="{FF2B5EF4-FFF2-40B4-BE49-F238E27FC236}">
                <a16:creationId xmlns:a16="http://schemas.microsoft.com/office/drawing/2014/main" id="{E3BFC0F0-09E7-4397-836D-C87456701DB6}"/>
              </a:ext>
            </a:extLst>
          </p:cNvPr>
          <p:cNvSpPr/>
          <p:nvPr/>
        </p:nvSpPr>
        <p:spPr>
          <a:xfrm>
            <a:off x="1071178" y="4573297"/>
            <a:ext cx="10049644" cy="1579362"/>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Twitter </a:t>
            </a:r>
            <a:r>
              <a:rPr lang="es-ES" sz="3600" dirty="0" err="1">
                <a:solidFill>
                  <a:schemeClr val="tx1">
                    <a:lumMod val="75000"/>
                    <a:lumOff val="25000"/>
                  </a:schemeClr>
                </a:solidFill>
                <a:latin typeface="Raleway" panose="020B0604020202020204" charset="0"/>
                <a:cs typeface="Raleway" panose="020B0604020202020204" charset="0"/>
              </a:rPr>
              <a:t>Streaming</a:t>
            </a:r>
            <a:r>
              <a:rPr lang="es-ES" sz="3600" dirty="0">
                <a:solidFill>
                  <a:schemeClr val="tx1">
                    <a:lumMod val="75000"/>
                    <a:lumOff val="25000"/>
                  </a:schemeClr>
                </a:solidFill>
                <a:latin typeface="Raleway" panose="020B0604020202020204" charset="0"/>
                <a:cs typeface="Raleway" panose="020B0604020202020204" charset="0"/>
              </a:rPr>
              <a:t> </a:t>
            </a:r>
            <a:r>
              <a:rPr lang="es-ES" sz="3600" dirty="0" err="1">
                <a:solidFill>
                  <a:schemeClr val="tx1">
                    <a:lumMod val="75000"/>
                    <a:lumOff val="25000"/>
                  </a:schemeClr>
                </a:solidFill>
                <a:latin typeface="Raleway" panose="020B0604020202020204" charset="0"/>
                <a:cs typeface="Raleway" panose="020B0604020202020204" charset="0"/>
              </a:rPr>
              <a:t>Importer</a:t>
            </a:r>
            <a:endParaRPr lang="es-ES" sz="3600" dirty="0">
              <a:solidFill>
                <a:schemeClr val="tx1">
                  <a:lumMod val="75000"/>
                  <a:lumOff val="25000"/>
                </a:schemeClr>
              </a:solidFill>
              <a:latin typeface="Raleway" panose="020B0604020202020204" charset="0"/>
              <a:cs typeface="Raleway" panose="020B0604020202020204" charset="0"/>
            </a:endParaRPr>
          </a:p>
          <a:p>
            <a:pPr algn="ctr"/>
            <a:r>
              <a:rPr lang="es-ES" sz="3600" dirty="0" err="1">
                <a:solidFill>
                  <a:schemeClr val="tx1">
                    <a:lumMod val="75000"/>
                    <a:lumOff val="25000"/>
                  </a:schemeClr>
                </a:solidFill>
                <a:latin typeface="Raleway" panose="020B0604020202020204" charset="0"/>
                <a:cs typeface="Raleway" panose="020B0604020202020204" charset="0"/>
              </a:rPr>
              <a:t>Girvan</a:t>
            </a:r>
            <a:r>
              <a:rPr lang="es-ES" sz="3600" dirty="0">
                <a:solidFill>
                  <a:schemeClr val="tx1">
                    <a:lumMod val="75000"/>
                    <a:lumOff val="25000"/>
                  </a:schemeClr>
                </a:solidFill>
                <a:latin typeface="Raleway" panose="020B0604020202020204" charset="0"/>
                <a:cs typeface="Raleway" panose="020B0604020202020204" charset="0"/>
              </a:rPr>
              <a:t>-Newman Clustering</a:t>
            </a:r>
          </a:p>
        </p:txBody>
      </p:sp>
      <p:pic>
        <p:nvPicPr>
          <p:cNvPr id="3" name="Imagen 2" descr="Forma&#10;&#10;Descripción generada automáticamente con confianza media">
            <a:extLst>
              <a:ext uri="{FF2B5EF4-FFF2-40B4-BE49-F238E27FC236}">
                <a16:creationId xmlns:a16="http://schemas.microsoft.com/office/drawing/2014/main" id="{2C7056E2-A8E1-418B-B5FA-8A0EE2554C18}"/>
              </a:ext>
            </a:extLst>
          </p:cNvPr>
          <p:cNvPicPr>
            <a:picLocks noChangeAspect="1"/>
          </p:cNvPicPr>
          <p:nvPr/>
        </p:nvPicPr>
        <p:blipFill>
          <a:blip r:embed="rId4"/>
          <a:stretch>
            <a:fillRect/>
          </a:stretch>
        </p:blipFill>
        <p:spPr>
          <a:xfrm rot="20511842">
            <a:off x="9023934" y="1866741"/>
            <a:ext cx="2685451" cy="1040214"/>
          </a:xfrm>
          <a:prstGeom prst="rect">
            <a:avLst/>
          </a:prstGeom>
        </p:spPr>
      </p:pic>
      <p:pic>
        <p:nvPicPr>
          <p:cNvPr id="14" name="Imagen 13">
            <a:extLst>
              <a:ext uri="{FF2B5EF4-FFF2-40B4-BE49-F238E27FC236}">
                <a16:creationId xmlns:a16="http://schemas.microsoft.com/office/drawing/2014/main" id="{AAC2E8E3-30F3-4DF9-BBF0-9609B6068F7B}"/>
              </a:ext>
            </a:extLst>
          </p:cNvPr>
          <p:cNvPicPr>
            <a:picLocks noChangeAspect="1"/>
          </p:cNvPicPr>
          <p:nvPr/>
        </p:nvPicPr>
        <p:blipFill>
          <a:blip r:embed="rId5"/>
          <a:srcRect/>
          <a:stretch/>
        </p:blipFill>
        <p:spPr>
          <a:xfrm rot="20511842">
            <a:off x="9727670" y="3307396"/>
            <a:ext cx="1277976" cy="1040214"/>
          </a:xfrm>
          <a:prstGeom prst="rect">
            <a:avLst/>
          </a:prstGeom>
        </p:spPr>
      </p:pic>
      <p:pic>
        <p:nvPicPr>
          <p:cNvPr id="21" name="Imagen 20">
            <a:extLst>
              <a:ext uri="{FF2B5EF4-FFF2-40B4-BE49-F238E27FC236}">
                <a16:creationId xmlns:a16="http://schemas.microsoft.com/office/drawing/2014/main" id="{CAF16D1C-E67F-42D8-BC73-E97F24A1ADD0}"/>
              </a:ext>
            </a:extLst>
          </p:cNvPr>
          <p:cNvPicPr>
            <a:picLocks noChangeAspect="1"/>
          </p:cNvPicPr>
          <p:nvPr/>
        </p:nvPicPr>
        <p:blipFill>
          <a:blip r:embed="rId6"/>
          <a:srcRect/>
          <a:stretch/>
        </p:blipFill>
        <p:spPr>
          <a:xfrm rot="20511842">
            <a:off x="9845901" y="4822069"/>
            <a:ext cx="1041515" cy="1040214"/>
          </a:xfrm>
          <a:prstGeom prst="rect">
            <a:avLst/>
          </a:prstGeom>
        </p:spPr>
      </p:pic>
    </p:spTree>
    <p:extLst>
      <p:ext uri="{BB962C8B-B14F-4D97-AF65-F5344CB8AC3E}">
        <p14:creationId xmlns:p14="http://schemas.microsoft.com/office/powerpoint/2010/main" val="22162388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Imagen 17" descr="Imagen que contiene texto, señal, dibujo, alimentos&#10;&#10;Descripción generada automáticamente">
            <a:extLst>
              <a:ext uri="{FF2B5EF4-FFF2-40B4-BE49-F238E27FC236}">
                <a16:creationId xmlns:a16="http://schemas.microsoft.com/office/drawing/2014/main" id="{AFAA4BFF-1F74-43FE-A478-E044F804D785}"/>
              </a:ext>
            </a:extLst>
          </p:cNvPr>
          <p:cNvPicPr>
            <a:picLocks noChangeAspect="1"/>
          </p:cNvPicPr>
          <p:nvPr/>
        </p:nvPicPr>
        <p:blipFill>
          <a:blip r:embed="rId3"/>
          <a:stretch>
            <a:fillRect/>
          </a:stretch>
        </p:blipFill>
        <p:spPr>
          <a:xfrm>
            <a:off x="10487025" y="3031659"/>
            <a:ext cx="1704975" cy="1400175"/>
          </a:xfrm>
          <a:prstGeom prst="rect">
            <a:avLst/>
          </a:prstGeom>
        </p:spPr>
      </p:pic>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4"/>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TEMÁTICA</a:t>
            </a:r>
          </a:p>
        </p:txBody>
      </p:sp>
      <p:pic>
        <p:nvPicPr>
          <p:cNvPr id="4" name="Imagen 3">
            <a:extLst>
              <a:ext uri="{FF2B5EF4-FFF2-40B4-BE49-F238E27FC236}">
                <a16:creationId xmlns:a16="http://schemas.microsoft.com/office/drawing/2014/main" id="{38981B5B-7BF2-4200-AE97-3369A4CB55D8}"/>
              </a:ext>
            </a:extLst>
          </p:cNvPr>
          <p:cNvPicPr>
            <a:picLocks noChangeAspect="1"/>
          </p:cNvPicPr>
          <p:nvPr/>
        </p:nvPicPr>
        <p:blipFill>
          <a:blip r:embed="rId5"/>
          <a:stretch>
            <a:fillRect/>
          </a:stretch>
        </p:blipFill>
        <p:spPr>
          <a:xfrm>
            <a:off x="476065" y="1591077"/>
            <a:ext cx="4829494" cy="4713586"/>
          </a:xfrm>
          <a:prstGeom prst="rect">
            <a:avLst/>
          </a:prstGeom>
        </p:spPr>
      </p:pic>
      <p:sp>
        <p:nvSpPr>
          <p:cNvPr id="13" name="Rectángulo: esquinas redondeadas 12">
            <a:extLst>
              <a:ext uri="{FF2B5EF4-FFF2-40B4-BE49-F238E27FC236}">
                <a16:creationId xmlns:a16="http://schemas.microsoft.com/office/drawing/2014/main" id="{FF446333-01D7-4322-827A-B4DBEFB8224D}"/>
              </a:ext>
            </a:extLst>
          </p:cNvPr>
          <p:cNvSpPr/>
          <p:nvPr/>
        </p:nvSpPr>
        <p:spPr>
          <a:xfrm>
            <a:off x="6764782" y="1771293"/>
            <a:ext cx="4320527" cy="705577"/>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#EURO2020</a:t>
            </a:r>
          </a:p>
        </p:txBody>
      </p:sp>
      <p:sp>
        <p:nvSpPr>
          <p:cNvPr id="15" name="Rectángulo: esquinas redondeadas 14">
            <a:extLst>
              <a:ext uri="{FF2B5EF4-FFF2-40B4-BE49-F238E27FC236}">
                <a16:creationId xmlns:a16="http://schemas.microsoft.com/office/drawing/2014/main" id="{1A908F83-5C99-491C-8EEE-3A1EF94614B9}"/>
              </a:ext>
            </a:extLst>
          </p:cNvPr>
          <p:cNvSpPr/>
          <p:nvPr/>
        </p:nvSpPr>
        <p:spPr>
          <a:xfrm>
            <a:off x="6764781" y="2848210"/>
            <a:ext cx="4320527" cy="705577"/>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#SergioCanales</a:t>
            </a:r>
          </a:p>
        </p:txBody>
      </p:sp>
      <p:sp>
        <p:nvSpPr>
          <p:cNvPr id="16" name="Rectángulo: esquinas redondeadas 15">
            <a:extLst>
              <a:ext uri="{FF2B5EF4-FFF2-40B4-BE49-F238E27FC236}">
                <a16:creationId xmlns:a16="http://schemas.microsoft.com/office/drawing/2014/main" id="{D63D115C-B4E6-449A-8228-D1DDD7F68703}"/>
              </a:ext>
            </a:extLst>
          </p:cNvPr>
          <p:cNvSpPr/>
          <p:nvPr/>
        </p:nvSpPr>
        <p:spPr>
          <a:xfrm>
            <a:off x="6764779" y="5002044"/>
            <a:ext cx="4320527" cy="705577"/>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Canales</a:t>
            </a:r>
          </a:p>
        </p:txBody>
      </p:sp>
      <p:sp>
        <p:nvSpPr>
          <p:cNvPr id="17" name="Rectángulo: esquinas redondeadas 16">
            <a:extLst>
              <a:ext uri="{FF2B5EF4-FFF2-40B4-BE49-F238E27FC236}">
                <a16:creationId xmlns:a16="http://schemas.microsoft.com/office/drawing/2014/main" id="{73B7F4C0-6CBF-4380-9AD5-9366E729923D}"/>
              </a:ext>
            </a:extLst>
          </p:cNvPr>
          <p:cNvSpPr/>
          <p:nvPr/>
        </p:nvSpPr>
        <p:spPr>
          <a:xfrm>
            <a:off x="6764780" y="3925127"/>
            <a:ext cx="4320527" cy="705577"/>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Sergio Canales</a:t>
            </a:r>
          </a:p>
        </p:txBody>
      </p:sp>
    </p:spTree>
    <p:extLst>
      <p:ext uri="{BB962C8B-B14F-4D97-AF65-F5344CB8AC3E}">
        <p14:creationId xmlns:p14="http://schemas.microsoft.com/office/powerpoint/2010/main" val="32477506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descr="Imagen que contiene texto, señal, dibujo, alimentos&#10;&#10;Descripción generada automáticamente">
            <a:extLst>
              <a:ext uri="{FF2B5EF4-FFF2-40B4-BE49-F238E27FC236}">
                <a16:creationId xmlns:a16="http://schemas.microsoft.com/office/drawing/2014/main" id="{3D443F32-2C2F-4822-8848-63E560967522}"/>
              </a:ext>
            </a:extLst>
          </p:cNvPr>
          <p:cNvPicPr>
            <a:picLocks noChangeAspect="1"/>
          </p:cNvPicPr>
          <p:nvPr/>
        </p:nvPicPr>
        <p:blipFill>
          <a:blip r:embed="rId3"/>
          <a:stretch>
            <a:fillRect/>
          </a:stretch>
        </p:blipFill>
        <p:spPr>
          <a:xfrm>
            <a:off x="10487025" y="3031659"/>
            <a:ext cx="1704975" cy="1400175"/>
          </a:xfrm>
          <a:prstGeom prst="rect">
            <a:avLst/>
          </a:prstGeom>
        </p:spPr>
      </p:pic>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4"/>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TEMÁTICA</a:t>
            </a:r>
          </a:p>
        </p:txBody>
      </p:sp>
      <p:pic>
        <p:nvPicPr>
          <p:cNvPr id="4" name="Imagen 3">
            <a:extLst>
              <a:ext uri="{FF2B5EF4-FFF2-40B4-BE49-F238E27FC236}">
                <a16:creationId xmlns:a16="http://schemas.microsoft.com/office/drawing/2014/main" id="{38981B5B-7BF2-4200-AE97-3369A4CB55D8}"/>
              </a:ext>
            </a:extLst>
          </p:cNvPr>
          <p:cNvPicPr>
            <a:picLocks noChangeAspect="1"/>
          </p:cNvPicPr>
          <p:nvPr/>
        </p:nvPicPr>
        <p:blipFill>
          <a:blip r:embed="rId5"/>
          <a:stretch>
            <a:fillRect/>
          </a:stretch>
        </p:blipFill>
        <p:spPr>
          <a:xfrm>
            <a:off x="476065" y="1591077"/>
            <a:ext cx="4829494" cy="4713586"/>
          </a:xfrm>
          <a:prstGeom prst="rect">
            <a:avLst/>
          </a:prstGeom>
        </p:spPr>
      </p:pic>
      <p:sp>
        <p:nvSpPr>
          <p:cNvPr id="13" name="Rectángulo: esquinas redondeadas 12">
            <a:extLst>
              <a:ext uri="{FF2B5EF4-FFF2-40B4-BE49-F238E27FC236}">
                <a16:creationId xmlns:a16="http://schemas.microsoft.com/office/drawing/2014/main" id="{FF446333-01D7-4322-827A-B4DBEFB8224D}"/>
              </a:ext>
            </a:extLst>
          </p:cNvPr>
          <p:cNvSpPr/>
          <p:nvPr/>
        </p:nvSpPr>
        <p:spPr>
          <a:xfrm>
            <a:off x="6764782" y="1771293"/>
            <a:ext cx="4320527" cy="705577"/>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#EURO2020</a:t>
            </a:r>
          </a:p>
        </p:txBody>
      </p:sp>
      <p:sp>
        <p:nvSpPr>
          <p:cNvPr id="15" name="Rectángulo: esquinas redondeadas 14">
            <a:extLst>
              <a:ext uri="{FF2B5EF4-FFF2-40B4-BE49-F238E27FC236}">
                <a16:creationId xmlns:a16="http://schemas.microsoft.com/office/drawing/2014/main" id="{1A908F83-5C99-491C-8EEE-3A1EF94614B9}"/>
              </a:ext>
            </a:extLst>
          </p:cNvPr>
          <p:cNvSpPr/>
          <p:nvPr/>
        </p:nvSpPr>
        <p:spPr>
          <a:xfrm>
            <a:off x="6764781" y="2848210"/>
            <a:ext cx="4320527" cy="705577"/>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#SergioCanales</a:t>
            </a:r>
          </a:p>
        </p:txBody>
      </p:sp>
      <p:sp>
        <p:nvSpPr>
          <p:cNvPr id="16" name="Rectángulo: esquinas redondeadas 15">
            <a:extLst>
              <a:ext uri="{FF2B5EF4-FFF2-40B4-BE49-F238E27FC236}">
                <a16:creationId xmlns:a16="http://schemas.microsoft.com/office/drawing/2014/main" id="{D63D115C-B4E6-449A-8228-D1DDD7F68703}"/>
              </a:ext>
            </a:extLst>
          </p:cNvPr>
          <p:cNvSpPr/>
          <p:nvPr/>
        </p:nvSpPr>
        <p:spPr>
          <a:xfrm>
            <a:off x="6764779" y="5002044"/>
            <a:ext cx="4320527" cy="705577"/>
          </a:xfrm>
          <a:prstGeom prst="round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Canales</a:t>
            </a:r>
          </a:p>
        </p:txBody>
      </p:sp>
      <p:sp>
        <p:nvSpPr>
          <p:cNvPr id="17" name="Rectángulo: esquinas redondeadas 16">
            <a:extLst>
              <a:ext uri="{FF2B5EF4-FFF2-40B4-BE49-F238E27FC236}">
                <a16:creationId xmlns:a16="http://schemas.microsoft.com/office/drawing/2014/main" id="{73B7F4C0-6CBF-4380-9AD5-9366E729923D}"/>
              </a:ext>
            </a:extLst>
          </p:cNvPr>
          <p:cNvSpPr/>
          <p:nvPr/>
        </p:nvSpPr>
        <p:spPr>
          <a:xfrm>
            <a:off x="6764780" y="3925127"/>
            <a:ext cx="4320527" cy="705577"/>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Sergio Canales</a:t>
            </a:r>
          </a:p>
        </p:txBody>
      </p:sp>
    </p:spTree>
    <p:extLst>
      <p:ext uri="{BB962C8B-B14F-4D97-AF65-F5344CB8AC3E}">
        <p14:creationId xmlns:p14="http://schemas.microsoft.com/office/powerpoint/2010/main" val="11105657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posición de imagen 6">
            <a:extLst>
              <a:ext uri="{FF2B5EF4-FFF2-40B4-BE49-F238E27FC236}">
                <a16:creationId xmlns:a16="http://schemas.microsoft.com/office/drawing/2014/main" id="{3C2A7DCB-B005-424A-8446-ACA533D0BC8B}"/>
              </a:ext>
            </a:extLst>
          </p:cNvPr>
          <p:cNvPicPr>
            <a:picLocks noGrp="1" noChangeAspect="1"/>
          </p:cNvPicPr>
          <p:nvPr>
            <p:ph type="pic" sz="quarter" idx="10"/>
          </p:nvPr>
        </p:nvPicPr>
        <p:blipFill rotWithShape="1">
          <a:blip r:embed="rId3"/>
          <a:srcRect l="25624" r="25624"/>
          <a:stretch/>
        </p:blipFill>
        <p:spPr>
          <a:xfrm>
            <a:off x="7691023" y="0"/>
            <a:ext cx="4500977" cy="6857999"/>
          </a:xfrm>
        </p:spPr>
      </p:pic>
      <p:grpSp>
        <p:nvGrpSpPr>
          <p:cNvPr id="11" name="Grupo 10" descr="elemento decorativo">
            <a:extLst>
              <a:ext uri="{FF2B5EF4-FFF2-40B4-BE49-F238E27FC236}">
                <a16:creationId xmlns:a16="http://schemas.microsoft.com/office/drawing/2014/main" id="{AB025618-C830-4992-9CD3-D9E49BC79E67}"/>
              </a:ext>
            </a:extLst>
          </p:cNvPr>
          <p:cNvGrpSpPr/>
          <p:nvPr/>
        </p:nvGrpSpPr>
        <p:grpSpPr>
          <a:xfrm>
            <a:off x="2595847" y="0"/>
            <a:ext cx="7388298" cy="6858000"/>
            <a:chOff x="1826589" y="0"/>
            <a:chExt cx="7388298" cy="6858000"/>
          </a:xfrm>
        </p:grpSpPr>
        <p:sp>
          <p:nvSpPr>
            <p:cNvPr id="10" name="Paralelogramo 9">
              <a:extLst>
                <a:ext uri="{FF2B5EF4-FFF2-40B4-BE49-F238E27FC236}">
                  <a16:creationId xmlns:a16="http://schemas.microsoft.com/office/drawing/2014/main" id="{11E692D4-6AEA-4652-A7AE-A02328258A55}"/>
                </a:ext>
              </a:extLst>
            </p:cNvPr>
            <p:cNvSpPr/>
            <p:nvPr/>
          </p:nvSpPr>
          <p:spPr>
            <a:xfrm>
              <a:off x="2618099" y="0"/>
              <a:ext cx="6596788" cy="6858000"/>
            </a:xfrm>
            <a:prstGeom prst="parallelogram">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9" name="Paralelogramo 8">
              <a:extLst>
                <a:ext uri="{FF2B5EF4-FFF2-40B4-BE49-F238E27FC236}">
                  <a16:creationId xmlns:a16="http://schemas.microsoft.com/office/drawing/2014/main" id="{A134AA32-2418-4A09-9BA8-ED7207AC0D74}"/>
                </a:ext>
              </a:extLst>
            </p:cNvPr>
            <p:cNvSpPr/>
            <p:nvPr/>
          </p:nvSpPr>
          <p:spPr>
            <a:xfrm>
              <a:off x="2340861" y="0"/>
              <a:ext cx="6596788" cy="6858000"/>
            </a:xfrm>
            <a:prstGeom prst="parallelogram">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22" name="Paralelogramo 21">
              <a:extLst>
                <a:ext uri="{FF2B5EF4-FFF2-40B4-BE49-F238E27FC236}">
                  <a16:creationId xmlns:a16="http://schemas.microsoft.com/office/drawing/2014/main" id="{0051AD99-BC4A-487F-BE1C-486FC5B8E9F2}"/>
                </a:ext>
              </a:extLst>
            </p:cNvPr>
            <p:cNvSpPr/>
            <p:nvPr/>
          </p:nvSpPr>
          <p:spPr>
            <a:xfrm>
              <a:off x="1826589" y="0"/>
              <a:ext cx="6596788" cy="6858000"/>
            </a:xfrm>
            <a:prstGeom prst="parallelogram">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grpSp>
      <p:sp>
        <p:nvSpPr>
          <p:cNvPr id="28" name="Google Shape;175;p21">
            <a:extLst>
              <a:ext uri="{FF2B5EF4-FFF2-40B4-BE49-F238E27FC236}">
                <a16:creationId xmlns:a16="http://schemas.microsoft.com/office/drawing/2014/main" id="{AF21D79A-9CC1-4CB7-8C11-393E93B08BD0}"/>
              </a:ext>
            </a:extLst>
          </p:cNvPr>
          <p:cNvSpPr/>
          <p:nvPr/>
        </p:nvSpPr>
        <p:spPr>
          <a:xfrm>
            <a:off x="-14504" y="3238548"/>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PROPIEDADES DE LA RED</a:t>
            </a:r>
          </a:p>
        </p:txBody>
      </p:sp>
      <p:sp>
        <p:nvSpPr>
          <p:cNvPr id="14" name="Rectángulo 13" descr="elemento decorativo">
            <a:extLst>
              <a:ext uri="{FF2B5EF4-FFF2-40B4-BE49-F238E27FC236}">
                <a16:creationId xmlns:a16="http://schemas.microsoft.com/office/drawing/2014/main" id="{C862BC4D-BD7A-417E-A34A-59CE4D4A6AC8}"/>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44" name="Marcador de número de diapositiva 5">
            <a:extLst>
              <a:ext uri="{FF2B5EF4-FFF2-40B4-BE49-F238E27FC236}">
                <a16:creationId xmlns:a16="http://schemas.microsoft.com/office/drawing/2014/main" id="{11457662-C1A5-4B93-8E30-88025E27C462}"/>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6</a:t>
            </a:fld>
            <a:endParaRPr lang="es-ES" sz="1200">
              <a:solidFill>
                <a:schemeClr val="bg1"/>
              </a:solidFill>
            </a:endParaRPr>
          </a:p>
        </p:txBody>
      </p:sp>
      <p:sp>
        <p:nvSpPr>
          <p:cNvPr id="3" name="Título 3">
            <a:extLst>
              <a:ext uri="{FF2B5EF4-FFF2-40B4-BE49-F238E27FC236}">
                <a16:creationId xmlns:a16="http://schemas.microsoft.com/office/drawing/2014/main" id="{2277BB59-9C12-433E-B96E-4C22607AD121}"/>
              </a:ext>
            </a:extLst>
          </p:cNvPr>
          <p:cNvSpPr txBox="1">
            <a:spLocks/>
          </p:cNvSpPr>
          <p:nvPr/>
        </p:nvSpPr>
        <p:spPr>
          <a:xfrm>
            <a:off x="2330863" y="742383"/>
            <a:ext cx="6861771" cy="10285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pPr marL="0" marR="0" lvl="0" indent="0" algn="ctr" defTabSz="914400" rtl="0" eaLnBrk="1" fontAlgn="auto" latinLnBrk="0" hangingPunct="1">
              <a:lnSpc>
                <a:spcPct val="100000"/>
              </a:lnSpc>
              <a:spcBef>
                <a:spcPts val="0"/>
              </a:spcBef>
              <a:spcAft>
                <a:spcPts val="0"/>
              </a:spcAft>
              <a:buClr>
                <a:srgbClr val="1A1A1A"/>
              </a:buClr>
              <a:buSzPts val="2600"/>
              <a:buFont typeface="Raleway"/>
              <a:buNone/>
              <a:tabLst/>
              <a:defRPr/>
            </a:pPr>
            <a:r>
              <a:rPr kumimoji="0" lang="es-ES" sz="4800" i="0" u="none" strike="noStrike" kern="0" cap="none" spc="0" normalizeH="0" baseline="0" noProof="0" dirty="0">
                <a:ln>
                  <a:noFill/>
                </a:ln>
                <a:solidFill>
                  <a:srgbClr val="545172"/>
                </a:solidFill>
                <a:effectLst>
                  <a:outerShdw blurRad="38100" dist="38100" dir="2700000" algn="tl">
                    <a:srgbClr val="000000">
                      <a:alpha val="43137"/>
                    </a:srgbClr>
                  </a:outerShdw>
                </a:effectLst>
                <a:uLnTx/>
                <a:uFillTx/>
                <a:latin typeface="Raleway"/>
                <a:cs typeface="Raleway"/>
                <a:sym typeface="Raleway"/>
              </a:rPr>
              <a:t>Análisis</a:t>
            </a:r>
          </a:p>
        </p:txBody>
      </p:sp>
      <p:pic>
        <p:nvPicPr>
          <p:cNvPr id="4" name="Imagen 3">
            <a:extLst>
              <a:ext uri="{FF2B5EF4-FFF2-40B4-BE49-F238E27FC236}">
                <a16:creationId xmlns:a16="http://schemas.microsoft.com/office/drawing/2014/main" id="{7EE4199A-51D9-4A49-9CB9-9842BF13EAE4}"/>
              </a:ext>
            </a:extLst>
          </p:cNvPr>
          <p:cNvPicPr>
            <a:picLocks noChangeAspect="1"/>
          </p:cNvPicPr>
          <p:nvPr/>
        </p:nvPicPr>
        <p:blipFill>
          <a:blip r:embed="rId4"/>
          <a:srcRect/>
          <a:stretch/>
        </p:blipFill>
        <p:spPr>
          <a:xfrm>
            <a:off x="-280257" y="170900"/>
            <a:ext cx="3410478" cy="1918393"/>
          </a:xfrm>
          <a:prstGeom prst="rect">
            <a:avLst/>
          </a:prstGeom>
        </p:spPr>
      </p:pic>
    </p:spTree>
    <p:extLst>
      <p:ext uri="{BB962C8B-B14F-4D97-AF65-F5344CB8AC3E}">
        <p14:creationId xmlns:p14="http://schemas.microsoft.com/office/powerpoint/2010/main" val="2766617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anim calcmode="lin" valueType="num">
                                      <p:cBhvr>
                                        <p:cTn id="8" dur="500" fill="hold"/>
                                        <p:tgtEl>
                                          <p:spTgt spid="28"/>
                                        </p:tgtEl>
                                        <p:attrNameLst>
                                          <p:attrName>ppt_x</p:attrName>
                                        </p:attrNameLst>
                                      </p:cBhvr>
                                      <p:tavLst>
                                        <p:tav tm="0">
                                          <p:val>
                                            <p:strVal val="#ppt_x"/>
                                          </p:val>
                                        </p:tav>
                                        <p:tav tm="100000">
                                          <p:val>
                                            <p:strVal val="#ppt_x"/>
                                          </p:val>
                                        </p:tav>
                                      </p:tavLst>
                                    </p:anim>
                                    <p:anim calcmode="lin" valueType="num">
                                      <p:cBhvr>
                                        <p:cTn id="9" dur="5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3"/>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Construcción de la Red</a:t>
            </a:r>
          </a:p>
        </p:txBody>
      </p:sp>
      <p:sp>
        <p:nvSpPr>
          <p:cNvPr id="14" name="Rectángulo: esquinas redondeadas 13">
            <a:extLst>
              <a:ext uri="{FF2B5EF4-FFF2-40B4-BE49-F238E27FC236}">
                <a16:creationId xmlns:a16="http://schemas.microsoft.com/office/drawing/2014/main" id="{9884B1F2-D147-413A-8DAD-0B826F757795}"/>
              </a:ext>
            </a:extLst>
          </p:cNvPr>
          <p:cNvSpPr/>
          <p:nvPr/>
        </p:nvSpPr>
        <p:spPr>
          <a:xfrm>
            <a:off x="7246960" y="1604880"/>
            <a:ext cx="4589225" cy="617065"/>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800" dirty="0">
                <a:solidFill>
                  <a:schemeClr val="tx1">
                    <a:lumMod val="75000"/>
                    <a:lumOff val="25000"/>
                  </a:schemeClr>
                </a:solidFill>
                <a:latin typeface="Raleway" panose="020B0604020202020204" charset="0"/>
                <a:cs typeface="Raleway" panose="020B0604020202020204" charset="0"/>
              </a:rPr>
              <a:t>7520 nodos</a:t>
            </a:r>
          </a:p>
        </p:txBody>
      </p:sp>
      <p:sp>
        <p:nvSpPr>
          <p:cNvPr id="18" name="Rectángulo: esquinas redondeadas 17">
            <a:extLst>
              <a:ext uri="{FF2B5EF4-FFF2-40B4-BE49-F238E27FC236}">
                <a16:creationId xmlns:a16="http://schemas.microsoft.com/office/drawing/2014/main" id="{7F71F485-9006-4B56-8004-B4EFA7D8BA94}"/>
              </a:ext>
            </a:extLst>
          </p:cNvPr>
          <p:cNvSpPr/>
          <p:nvPr/>
        </p:nvSpPr>
        <p:spPr>
          <a:xfrm>
            <a:off x="7242929" y="2464155"/>
            <a:ext cx="4589225" cy="617065"/>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800" dirty="0">
                <a:solidFill>
                  <a:schemeClr val="tx1">
                    <a:lumMod val="75000"/>
                    <a:lumOff val="25000"/>
                  </a:schemeClr>
                </a:solidFill>
                <a:latin typeface="Raleway" panose="020B0604020202020204" charset="0"/>
                <a:cs typeface="Raleway" panose="020B0604020202020204" charset="0"/>
              </a:rPr>
              <a:t>15169 aristas</a:t>
            </a:r>
          </a:p>
        </p:txBody>
      </p:sp>
      <p:pic>
        <p:nvPicPr>
          <p:cNvPr id="3" name="Imagen 2">
            <a:extLst>
              <a:ext uri="{FF2B5EF4-FFF2-40B4-BE49-F238E27FC236}">
                <a16:creationId xmlns:a16="http://schemas.microsoft.com/office/drawing/2014/main" id="{246D3F94-BAAF-4513-88C5-56D9CD39AA21}"/>
              </a:ext>
            </a:extLst>
          </p:cNvPr>
          <p:cNvPicPr>
            <a:picLocks noChangeAspect="1"/>
          </p:cNvPicPr>
          <p:nvPr/>
        </p:nvPicPr>
        <p:blipFill>
          <a:blip r:embed="rId4"/>
          <a:stretch>
            <a:fillRect/>
          </a:stretch>
        </p:blipFill>
        <p:spPr>
          <a:xfrm>
            <a:off x="0" y="1836896"/>
            <a:ext cx="6354411" cy="4300460"/>
          </a:xfrm>
          <a:prstGeom prst="rect">
            <a:avLst/>
          </a:prstGeom>
        </p:spPr>
      </p:pic>
      <p:sp>
        <p:nvSpPr>
          <p:cNvPr id="13" name="Rectángulo: esquinas redondeadas 12">
            <a:extLst>
              <a:ext uri="{FF2B5EF4-FFF2-40B4-BE49-F238E27FC236}">
                <a16:creationId xmlns:a16="http://schemas.microsoft.com/office/drawing/2014/main" id="{E20E407F-57DE-4E0B-ADFB-7138F4E682CB}"/>
              </a:ext>
            </a:extLst>
          </p:cNvPr>
          <p:cNvSpPr/>
          <p:nvPr/>
        </p:nvSpPr>
        <p:spPr>
          <a:xfrm>
            <a:off x="7246960" y="4474936"/>
            <a:ext cx="4589225" cy="617065"/>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800" dirty="0">
                <a:solidFill>
                  <a:schemeClr val="tx1">
                    <a:lumMod val="75000"/>
                    <a:lumOff val="25000"/>
                  </a:schemeClr>
                </a:solidFill>
                <a:latin typeface="Raleway" panose="020B0604020202020204" charset="0"/>
                <a:cs typeface="Raleway" panose="020B0604020202020204" charset="0"/>
              </a:rPr>
              <a:t>Rojo usuarios</a:t>
            </a:r>
          </a:p>
        </p:txBody>
      </p:sp>
      <p:sp>
        <p:nvSpPr>
          <p:cNvPr id="15" name="Rectángulo: esquinas redondeadas 14">
            <a:extLst>
              <a:ext uri="{FF2B5EF4-FFF2-40B4-BE49-F238E27FC236}">
                <a16:creationId xmlns:a16="http://schemas.microsoft.com/office/drawing/2014/main" id="{4FC760EB-57A9-4E30-988E-F809840B475E}"/>
              </a:ext>
            </a:extLst>
          </p:cNvPr>
          <p:cNvSpPr/>
          <p:nvPr/>
        </p:nvSpPr>
        <p:spPr>
          <a:xfrm>
            <a:off x="7242929" y="5334211"/>
            <a:ext cx="4589225" cy="617065"/>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800" dirty="0">
                <a:solidFill>
                  <a:schemeClr val="tx1">
                    <a:lumMod val="75000"/>
                    <a:lumOff val="25000"/>
                  </a:schemeClr>
                </a:solidFill>
                <a:latin typeface="Raleway" panose="020B0604020202020204" charset="0"/>
                <a:cs typeface="Raleway" panose="020B0604020202020204" charset="0"/>
              </a:rPr>
              <a:t>Verde tweets</a:t>
            </a:r>
          </a:p>
        </p:txBody>
      </p:sp>
      <p:sp>
        <p:nvSpPr>
          <p:cNvPr id="16" name="Rectángulo: esquinas redondeadas 15">
            <a:extLst>
              <a:ext uri="{FF2B5EF4-FFF2-40B4-BE49-F238E27FC236}">
                <a16:creationId xmlns:a16="http://schemas.microsoft.com/office/drawing/2014/main" id="{588E3225-AD85-4862-9F78-682C6CE6CAE5}"/>
              </a:ext>
            </a:extLst>
          </p:cNvPr>
          <p:cNvSpPr/>
          <p:nvPr/>
        </p:nvSpPr>
        <p:spPr>
          <a:xfrm>
            <a:off x="7242929" y="3328082"/>
            <a:ext cx="4589225" cy="617065"/>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800" dirty="0">
                <a:solidFill>
                  <a:schemeClr val="tx1">
                    <a:lumMod val="75000"/>
                    <a:lumOff val="25000"/>
                  </a:schemeClr>
                </a:solidFill>
                <a:latin typeface="Raleway" panose="020B0604020202020204" charset="0"/>
                <a:cs typeface="Raleway" panose="020B0604020202020204" charset="0"/>
              </a:rPr>
              <a:t>Full Twitter Network</a:t>
            </a:r>
          </a:p>
        </p:txBody>
      </p:sp>
    </p:spTree>
    <p:extLst>
      <p:ext uri="{BB962C8B-B14F-4D97-AF65-F5344CB8AC3E}">
        <p14:creationId xmlns:p14="http://schemas.microsoft.com/office/powerpoint/2010/main" val="2976890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3"/>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Distribución de grados</a:t>
            </a:r>
          </a:p>
        </p:txBody>
      </p:sp>
      <p:pic>
        <p:nvPicPr>
          <p:cNvPr id="5" name="Imagen 4">
            <a:extLst>
              <a:ext uri="{FF2B5EF4-FFF2-40B4-BE49-F238E27FC236}">
                <a16:creationId xmlns:a16="http://schemas.microsoft.com/office/drawing/2014/main" id="{AB4D4A4C-B88B-4BCF-92F7-56B7CDE75521}"/>
              </a:ext>
            </a:extLst>
          </p:cNvPr>
          <p:cNvPicPr>
            <a:picLocks noChangeAspect="1"/>
          </p:cNvPicPr>
          <p:nvPr/>
        </p:nvPicPr>
        <p:blipFill>
          <a:blip r:embed="rId4"/>
          <a:stretch>
            <a:fillRect/>
          </a:stretch>
        </p:blipFill>
        <p:spPr>
          <a:xfrm>
            <a:off x="136542" y="1668034"/>
            <a:ext cx="3812146" cy="2537138"/>
          </a:xfrm>
          <a:prstGeom prst="rect">
            <a:avLst/>
          </a:prstGeom>
        </p:spPr>
      </p:pic>
      <p:pic>
        <p:nvPicPr>
          <p:cNvPr id="8" name="Imagen 7">
            <a:extLst>
              <a:ext uri="{FF2B5EF4-FFF2-40B4-BE49-F238E27FC236}">
                <a16:creationId xmlns:a16="http://schemas.microsoft.com/office/drawing/2014/main" id="{B474C252-E897-42BB-944A-A0BF5F77E22D}"/>
              </a:ext>
            </a:extLst>
          </p:cNvPr>
          <p:cNvPicPr>
            <a:picLocks noChangeAspect="1"/>
          </p:cNvPicPr>
          <p:nvPr/>
        </p:nvPicPr>
        <p:blipFill>
          <a:blip r:embed="rId5"/>
          <a:stretch>
            <a:fillRect/>
          </a:stretch>
        </p:blipFill>
        <p:spPr>
          <a:xfrm>
            <a:off x="136542" y="4205172"/>
            <a:ext cx="3812146" cy="2537138"/>
          </a:xfrm>
          <a:prstGeom prst="rect">
            <a:avLst/>
          </a:prstGeom>
        </p:spPr>
      </p:pic>
      <p:sp>
        <p:nvSpPr>
          <p:cNvPr id="14" name="Rectángulo: esquinas redondeadas 13">
            <a:extLst>
              <a:ext uri="{FF2B5EF4-FFF2-40B4-BE49-F238E27FC236}">
                <a16:creationId xmlns:a16="http://schemas.microsoft.com/office/drawing/2014/main" id="{9884B1F2-D147-413A-8DAD-0B826F757795}"/>
              </a:ext>
            </a:extLst>
          </p:cNvPr>
          <p:cNvSpPr/>
          <p:nvPr/>
        </p:nvSpPr>
        <p:spPr>
          <a:xfrm>
            <a:off x="3948688" y="1836896"/>
            <a:ext cx="7887498" cy="617065"/>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800" dirty="0">
                <a:solidFill>
                  <a:schemeClr val="tx1">
                    <a:lumMod val="75000"/>
                    <a:lumOff val="25000"/>
                  </a:schemeClr>
                </a:solidFill>
                <a:latin typeface="Raleway" panose="020B0604020202020204" charset="0"/>
                <a:cs typeface="Raleway" panose="020B0604020202020204" charset="0"/>
              </a:rPr>
              <a:t>Los tweets reciben pocas interacciones</a:t>
            </a:r>
          </a:p>
        </p:txBody>
      </p:sp>
      <p:sp>
        <p:nvSpPr>
          <p:cNvPr id="18" name="Rectángulo: esquinas redondeadas 17">
            <a:extLst>
              <a:ext uri="{FF2B5EF4-FFF2-40B4-BE49-F238E27FC236}">
                <a16:creationId xmlns:a16="http://schemas.microsoft.com/office/drawing/2014/main" id="{7F71F485-9006-4B56-8004-B4EFA7D8BA94}"/>
              </a:ext>
            </a:extLst>
          </p:cNvPr>
          <p:cNvSpPr/>
          <p:nvPr/>
        </p:nvSpPr>
        <p:spPr>
          <a:xfrm>
            <a:off x="3944657" y="2696171"/>
            <a:ext cx="7887498" cy="617065"/>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800" dirty="0">
                <a:solidFill>
                  <a:schemeClr val="tx1">
                    <a:lumMod val="75000"/>
                    <a:lumOff val="25000"/>
                  </a:schemeClr>
                </a:solidFill>
                <a:latin typeface="Raleway" panose="020B0604020202020204" charset="0"/>
                <a:cs typeface="Raleway" panose="020B0604020202020204" charset="0"/>
              </a:rPr>
              <a:t>Algunas excepciones -&gt; HUBS</a:t>
            </a:r>
          </a:p>
        </p:txBody>
      </p:sp>
      <p:sp>
        <p:nvSpPr>
          <p:cNvPr id="19" name="Rectángulo: esquinas redondeadas 18">
            <a:extLst>
              <a:ext uri="{FF2B5EF4-FFF2-40B4-BE49-F238E27FC236}">
                <a16:creationId xmlns:a16="http://schemas.microsoft.com/office/drawing/2014/main" id="{96B18D87-9B40-4437-9674-43208E9F1B09}"/>
              </a:ext>
            </a:extLst>
          </p:cNvPr>
          <p:cNvSpPr/>
          <p:nvPr/>
        </p:nvSpPr>
        <p:spPr>
          <a:xfrm>
            <a:off x="6013664" y="3544765"/>
            <a:ext cx="3592872" cy="617065"/>
          </a:xfrm>
          <a:prstGeom prst="round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800" dirty="0">
                <a:solidFill>
                  <a:schemeClr val="tx1">
                    <a:lumMod val="75000"/>
                    <a:lumOff val="25000"/>
                  </a:schemeClr>
                </a:solidFill>
                <a:latin typeface="Raleway" panose="020B0604020202020204" charset="0"/>
                <a:cs typeface="Raleway" panose="020B0604020202020204" charset="0"/>
              </a:rPr>
              <a:t>LEY DE LA POTENCIA</a:t>
            </a:r>
          </a:p>
        </p:txBody>
      </p:sp>
      <p:sp>
        <p:nvSpPr>
          <p:cNvPr id="21" name="Rectángulo: esquinas redondeadas 20">
            <a:extLst>
              <a:ext uri="{FF2B5EF4-FFF2-40B4-BE49-F238E27FC236}">
                <a16:creationId xmlns:a16="http://schemas.microsoft.com/office/drawing/2014/main" id="{50D2571A-89D0-4908-A82E-43DD9356D1A0}"/>
              </a:ext>
            </a:extLst>
          </p:cNvPr>
          <p:cNvSpPr/>
          <p:nvPr/>
        </p:nvSpPr>
        <p:spPr>
          <a:xfrm>
            <a:off x="3944657" y="4414719"/>
            <a:ext cx="7887498" cy="617065"/>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800" dirty="0">
                <a:solidFill>
                  <a:schemeClr val="tx1">
                    <a:lumMod val="75000"/>
                    <a:lumOff val="25000"/>
                  </a:schemeClr>
                </a:solidFill>
                <a:latin typeface="Raleway" panose="020B0604020202020204" charset="0"/>
                <a:cs typeface="Raleway" panose="020B0604020202020204" charset="0"/>
              </a:rPr>
              <a:t>La mayoría de usuarios da su opinión</a:t>
            </a:r>
          </a:p>
        </p:txBody>
      </p:sp>
      <p:sp>
        <p:nvSpPr>
          <p:cNvPr id="22" name="Rectángulo: esquinas redondeadas 21">
            <a:extLst>
              <a:ext uri="{FF2B5EF4-FFF2-40B4-BE49-F238E27FC236}">
                <a16:creationId xmlns:a16="http://schemas.microsoft.com/office/drawing/2014/main" id="{E471357E-1314-45B3-9247-074F9EC0B559}"/>
              </a:ext>
            </a:extLst>
          </p:cNvPr>
          <p:cNvSpPr/>
          <p:nvPr/>
        </p:nvSpPr>
        <p:spPr>
          <a:xfrm>
            <a:off x="3944657" y="5273993"/>
            <a:ext cx="7887498" cy="617065"/>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2800" dirty="0">
                <a:solidFill>
                  <a:schemeClr val="tx1">
                    <a:lumMod val="75000"/>
                    <a:lumOff val="25000"/>
                  </a:schemeClr>
                </a:solidFill>
                <a:latin typeface="Raleway" panose="020B0604020202020204" charset="0"/>
                <a:cs typeface="Raleway" panose="020B0604020202020204" charset="0"/>
              </a:rPr>
              <a:t>Algunas excepciones -&gt; HUBS</a:t>
            </a:r>
          </a:p>
        </p:txBody>
      </p:sp>
    </p:spTree>
    <p:extLst>
      <p:ext uri="{BB962C8B-B14F-4D97-AF65-F5344CB8AC3E}">
        <p14:creationId xmlns:p14="http://schemas.microsoft.com/office/powerpoint/2010/main" val="38057477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3"/>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Distribución de grados</a:t>
            </a:r>
          </a:p>
        </p:txBody>
      </p:sp>
      <p:pic>
        <p:nvPicPr>
          <p:cNvPr id="11" name="Imagen 10">
            <a:extLst>
              <a:ext uri="{FF2B5EF4-FFF2-40B4-BE49-F238E27FC236}">
                <a16:creationId xmlns:a16="http://schemas.microsoft.com/office/drawing/2014/main" id="{126C22DF-3AF5-46EE-85C0-F1047BB6494E}"/>
              </a:ext>
            </a:extLst>
          </p:cNvPr>
          <p:cNvPicPr>
            <a:picLocks noChangeAspect="1"/>
          </p:cNvPicPr>
          <p:nvPr/>
        </p:nvPicPr>
        <p:blipFill>
          <a:blip r:embed="rId4"/>
          <a:stretch>
            <a:fillRect/>
          </a:stretch>
        </p:blipFill>
        <p:spPr>
          <a:xfrm>
            <a:off x="476065" y="1591077"/>
            <a:ext cx="4829494" cy="4713586"/>
          </a:xfrm>
          <a:prstGeom prst="rect">
            <a:avLst/>
          </a:prstGeom>
        </p:spPr>
      </p:pic>
      <p:pic>
        <p:nvPicPr>
          <p:cNvPr id="3" name="Imagen 2">
            <a:extLst>
              <a:ext uri="{FF2B5EF4-FFF2-40B4-BE49-F238E27FC236}">
                <a16:creationId xmlns:a16="http://schemas.microsoft.com/office/drawing/2014/main" id="{559BB922-F711-4AB8-85F9-1D835F3054E8}"/>
              </a:ext>
            </a:extLst>
          </p:cNvPr>
          <p:cNvPicPr>
            <a:picLocks noChangeAspect="1"/>
          </p:cNvPicPr>
          <p:nvPr/>
        </p:nvPicPr>
        <p:blipFill>
          <a:blip r:embed="rId5"/>
          <a:stretch>
            <a:fillRect/>
          </a:stretch>
        </p:blipFill>
        <p:spPr>
          <a:xfrm>
            <a:off x="6096000" y="1896020"/>
            <a:ext cx="5072385" cy="4103700"/>
          </a:xfrm>
          <a:prstGeom prst="rect">
            <a:avLst/>
          </a:prstGeom>
        </p:spPr>
      </p:pic>
    </p:spTree>
    <p:extLst>
      <p:ext uri="{BB962C8B-B14F-4D97-AF65-F5344CB8AC3E}">
        <p14:creationId xmlns:p14="http://schemas.microsoft.com/office/powerpoint/2010/main" val="39841959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Tema de Office">
  <a:themeElements>
    <a:clrScheme name="MSFT_04_Education">
      <a:dk1>
        <a:sysClr val="windowText" lastClr="000000"/>
      </a:dk1>
      <a:lt1>
        <a:sysClr val="window" lastClr="FFFFFF"/>
      </a:lt1>
      <a:dk2>
        <a:srgbClr val="44546A"/>
      </a:dk2>
      <a:lt2>
        <a:srgbClr val="E7E6E6"/>
      </a:lt2>
      <a:accent1>
        <a:srgbClr val="B2606E"/>
      </a:accent1>
      <a:accent2>
        <a:srgbClr val="0F3955"/>
      </a:accent2>
      <a:accent3>
        <a:srgbClr val="FFC000"/>
      </a:accent3>
      <a:accent4>
        <a:srgbClr val="BF678E"/>
      </a:accent4>
      <a:accent5>
        <a:srgbClr val="731F1C"/>
      </a:accent5>
      <a:accent6>
        <a:srgbClr val="7A9E56"/>
      </a:accent6>
      <a:hlink>
        <a:srgbClr val="00B0F0"/>
      </a:hlink>
      <a:folHlink>
        <a:srgbClr val="595959"/>
      </a:folHlink>
    </a:clrScheme>
    <a:fontScheme name="MSFT_04_Education">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478227_TF00475556" id="{4DA04894-5009-4EFB-8513-026C48A536EA}" vid="{D0411C1F-0FA0-4D17-9B40-BC52A8EC834F}"/>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CE59226CB0B64C45A11E53CC7F07236F" ma:contentTypeVersion="13" ma:contentTypeDescription="Crear nuevo documento." ma:contentTypeScope="" ma:versionID="f675c69e85b82a05120bd490b743b96c">
  <xsd:schema xmlns:xsd="http://www.w3.org/2001/XMLSchema" xmlns:xs="http://www.w3.org/2001/XMLSchema" xmlns:p="http://schemas.microsoft.com/office/2006/metadata/properties" xmlns:ns3="a446f911-a90a-42b2-9601-642839473eb5" xmlns:ns4="f430adca-5b21-422c-9bf9-b6cd19e9c7e3" targetNamespace="http://schemas.microsoft.com/office/2006/metadata/properties" ma:root="true" ma:fieldsID="c3cbb00a2de0f505b5f21935ae9c52cd" ns3:_="" ns4:_="">
    <xsd:import namespace="a446f911-a90a-42b2-9601-642839473eb5"/>
    <xsd:import namespace="f430adca-5b21-422c-9bf9-b6cd19e9c7e3"/>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46f911-a90a-42b2-9601-642839473eb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Location" ma:index="13" nillable="true" ma:displayName="MediaServic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430adca-5b21-422c-9bf9-b6cd19e9c7e3" elementFormDefault="qualified">
    <xsd:import namespace="http://schemas.microsoft.com/office/2006/documentManagement/types"/>
    <xsd:import namespace="http://schemas.microsoft.com/office/infopath/2007/PartnerControls"/>
    <xsd:element name="SharedWithUsers" ma:index="16"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Detalles de uso compartido" ma:internalName="SharedWithDetails" ma:readOnly="true">
      <xsd:simpleType>
        <xsd:restriction base="dms:Note">
          <xsd:maxLength value="255"/>
        </xsd:restriction>
      </xsd:simpleType>
    </xsd:element>
    <xsd:element name="SharingHintHash" ma:index="18" nillable="true" ma:displayName="Hash de la sugerencia para comparti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8EF2EA6-C359-49A4-94D8-F80691BBB4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46f911-a90a-42b2-9601-642839473eb5"/>
    <ds:schemaRef ds:uri="f430adca-5b21-422c-9bf9-b6cd19e9c7e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549A191-EC8C-4AA6-9C64-D32B5F047436}">
  <ds:schemaRefs>
    <ds:schemaRef ds:uri="http://schemas.microsoft.com/office/2006/metadata/properties"/>
    <ds:schemaRef ds:uri="http://schemas.microsoft.com/office/2006/documentManagement/types"/>
    <ds:schemaRef ds:uri="http://schemas.openxmlformats.org/package/2006/metadata/core-properties"/>
    <ds:schemaRef ds:uri="http://purl.org/dc/dcmitype/"/>
    <ds:schemaRef ds:uri="http://schemas.microsoft.com/office/infopath/2007/PartnerControls"/>
    <ds:schemaRef ds:uri="a446f911-a90a-42b2-9601-642839473eb5"/>
    <ds:schemaRef ds:uri="http://purl.org/dc/elements/1.1/"/>
    <ds:schemaRef ds:uri="f430adca-5b21-422c-9bf9-b6cd19e9c7e3"/>
    <ds:schemaRef ds:uri="http://www.w3.org/XML/1998/namespace"/>
    <ds:schemaRef ds:uri="http://purl.org/dc/terms/"/>
  </ds:schemaRefs>
</ds:datastoreItem>
</file>

<file path=customXml/itemProps3.xml><?xml version="1.0" encoding="utf-8"?>
<ds:datastoreItem xmlns:ds="http://schemas.openxmlformats.org/officeDocument/2006/customXml" ds:itemID="{8941CEA3-A3B3-4568-9E84-C4619CC82DF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1325</Words>
  <Application>Microsoft Office PowerPoint</Application>
  <PresentationFormat>Panorámica</PresentationFormat>
  <Paragraphs>128</Paragraphs>
  <Slides>15</Slides>
  <Notes>15</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15</vt:i4>
      </vt:variant>
    </vt:vector>
  </HeadingPairs>
  <TitlesOfParts>
    <vt:vector size="23" baseType="lpstr">
      <vt:lpstr>Arial</vt:lpstr>
      <vt:lpstr>ArialMT</vt:lpstr>
      <vt:lpstr>Calibri</vt:lpstr>
      <vt:lpstr>Calibri Light</vt:lpstr>
      <vt:lpstr>Corbel</vt:lpstr>
      <vt:lpstr>Raleway</vt:lpstr>
      <vt:lpstr>Symbol</vt:lpstr>
      <vt:lpstr>Tema de Office</vt:lpstr>
      <vt:lpstr>Evaluación de redes en Twitter</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CLARIFY</dc:title>
  <dc:creator/>
  <cp:lastModifiedBy/>
  <cp:revision>6</cp:revision>
  <dcterms:created xsi:type="dcterms:W3CDTF">2020-06-10T12:30:31Z</dcterms:created>
  <dcterms:modified xsi:type="dcterms:W3CDTF">2021-05-28T15:52:13Z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0x010100CE59226CB0B64C45A11E53CC7F07236F</vt:lpwstr>
  </property>
</Properties>
</file>